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Helvetica World Bold" panose="020B0604020202020204" charset="-128"/>
      <p:regular r:id="rId13"/>
    </p:embeddedFont>
    <p:embeddedFont>
      <p:font typeface="DM Sans" panose="020B0604020202020204" charset="0"/>
      <p:regular r:id="rId14"/>
    </p:embeddedFont>
    <p:embeddedFont>
      <p:font typeface="Canva Sans" panose="020B0604020202020204" charset="0"/>
      <p:regular r:id="rId15"/>
    </p:embeddedFont>
    <p:embeddedFont>
      <p:font typeface="DM Sans Bold" panose="020B0604020202020204" charset="0"/>
      <p:regular r:id="rId16"/>
    </p:embeddedFont>
    <p:embeddedFont>
      <p:font typeface="Calibri" panose="020F0502020204030204" pitchFamily="34" charset="0"/>
      <p:regular r:id="rId17"/>
      <p:bold r:id="rId18"/>
      <p:italic r:id="rId19"/>
      <p:boldItalic r:id="rId20"/>
    </p:embeddedFont>
    <p:embeddedFont>
      <p:font typeface="Helvetica World" panose="020B0604020202020204" charset="-12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538" y="-3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D2A2F-483F-4A1F-BCC6-6C733BEDDEE1}"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8F097-F038-43D5-9BC7-04176EAD7DDF}" type="slidenum">
              <a:rPr lang="en-US" smtClean="0"/>
              <a:t>‹#›</a:t>
            </a:fld>
            <a:endParaRPr lang="en-US"/>
          </a:p>
        </p:txBody>
      </p:sp>
    </p:spTree>
    <p:extLst>
      <p:ext uri="{BB962C8B-B14F-4D97-AF65-F5344CB8AC3E}">
        <p14:creationId xmlns:p14="http://schemas.microsoft.com/office/powerpoint/2010/main" val="346317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8F097-F038-43D5-9BC7-04176EAD7DDF}" type="slidenum">
              <a:rPr lang="en-US" smtClean="0"/>
              <a:t>1</a:t>
            </a:fld>
            <a:endParaRPr lang="en-US"/>
          </a:p>
        </p:txBody>
      </p:sp>
    </p:spTree>
    <p:extLst>
      <p:ext uri="{BB962C8B-B14F-4D97-AF65-F5344CB8AC3E}">
        <p14:creationId xmlns:p14="http://schemas.microsoft.com/office/powerpoint/2010/main" val="1024681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80" y="4880309"/>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27823" y="-473171"/>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TextBox 4"/>
          <p:cNvSpPr txBox="1"/>
          <p:nvPr/>
        </p:nvSpPr>
        <p:spPr>
          <a:xfrm>
            <a:off x="2616981" y="2839084"/>
            <a:ext cx="12961424" cy="3770263"/>
          </a:xfrm>
          <a:prstGeom prst="rect">
            <a:avLst/>
          </a:prstGeom>
        </p:spPr>
        <p:txBody>
          <a:bodyPr lIns="0" tIns="0" rIns="0" bIns="0" rtlCol="0" anchor="t">
            <a:spAutoFit/>
          </a:bodyPr>
          <a:lstStyle/>
          <a:p>
            <a:pPr algn="l">
              <a:lnSpc>
                <a:spcPts val="14740"/>
              </a:lnSpc>
              <a:spcBef>
                <a:spcPct val="0"/>
              </a:spcBef>
            </a:pPr>
            <a:r>
              <a:rPr lang="en-US" sz="10528" spc="-810" dirty="0" smtClean="0">
                <a:solidFill>
                  <a:srgbClr val="000000"/>
                </a:solidFill>
                <a:latin typeface="DM Sans"/>
                <a:ea typeface="DM Sans"/>
                <a:cs typeface="DM Sans"/>
                <a:sym typeface="DM Sans"/>
              </a:rPr>
              <a:t>Blog  </a:t>
            </a:r>
            <a:r>
              <a:rPr lang="en-US" sz="10528" spc="-810" dirty="0">
                <a:solidFill>
                  <a:srgbClr val="000000"/>
                </a:solidFill>
                <a:latin typeface="DM Sans"/>
                <a:ea typeface="DM Sans"/>
                <a:cs typeface="DM Sans"/>
                <a:sym typeface="DM Sans"/>
              </a:rPr>
              <a:t>Website : Online Story Telling Hub </a:t>
            </a:r>
          </a:p>
        </p:txBody>
      </p:sp>
      <p:sp>
        <p:nvSpPr>
          <p:cNvPr id="5" name="Freeform 5"/>
          <p:cNvSpPr/>
          <p:nvPr/>
        </p:nvSpPr>
        <p:spPr>
          <a:xfrm>
            <a:off x="1582663" y="1588768"/>
            <a:ext cx="751098" cy="707765"/>
          </a:xfrm>
          <a:custGeom>
            <a:avLst/>
            <a:gdLst/>
            <a:ahLst/>
            <a:cxnLst/>
            <a:rect l="l" t="t" r="r" b="b"/>
            <a:pathLst>
              <a:path w="751098" h="707765">
                <a:moveTo>
                  <a:pt x="0" y="0"/>
                </a:moveTo>
                <a:lnTo>
                  <a:pt x="751098" y="0"/>
                </a:lnTo>
                <a:lnTo>
                  <a:pt x="751098" y="707766"/>
                </a:lnTo>
                <a:lnTo>
                  <a:pt x="0" y="707766"/>
                </a:lnTo>
                <a:lnTo>
                  <a:pt x="0" y="0"/>
                </a:lnTo>
                <a:close/>
              </a:path>
            </a:pathLst>
          </a:custGeom>
          <a:blipFill>
            <a:blip r:embed="rId7"/>
            <a:stretch>
              <a:fillRect/>
            </a:stretch>
          </a:blipFill>
        </p:spPr>
      </p:sp>
      <p:sp>
        <p:nvSpPr>
          <p:cNvPr id="6" name="TextBox 6"/>
          <p:cNvSpPr txBox="1"/>
          <p:nvPr/>
        </p:nvSpPr>
        <p:spPr>
          <a:xfrm>
            <a:off x="2616981" y="1811796"/>
            <a:ext cx="5384019" cy="410369"/>
          </a:xfrm>
          <a:prstGeom prst="rect">
            <a:avLst/>
          </a:prstGeom>
        </p:spPr>
        <p:txBody>
          <a:bodyPr wrap="square" lIns="0" tIns="0" rIns="0" bIns="0" rtlCol="0" anchor="t">
            <a:spAutoFit/>
          </a:bodyPr>
          <a:lstStyle/>
          <a:p>
            <a:pPr algn="ctr">
              <a:lnSpc>
                <a:spcPts val="3219"/>
              </a:lnSpc>
              <a:spcBef>
                <a:spcPct val="0"/>
              </a:spcBef>
            </a:pPr>
            <a:r>
              <a:rPr lang="en-US" sz="2299" b="1" dirty="0">
                <a:solidFill>
                  <a:srgbClr val="000000"/>
                </a:solidFill>
                <a:latin typeface="DM Sans Bold"/>
                <a:ea typeface="DM Sans Bold"/>
                <a:cs typeface="DM Sans Bold"/>
                <a:sym typeface="DM Sans Bold"/>
              </a:rPr>
              <a:t>GREEN UNIVERSITY OF BANGLADESH</a:t>
            </a:r>
          </a:p>
        </p:txBody>
      </p:sp>
      <p:grpSp>
        <p:nvGrpSpPr>
          <p:cNvPr id="7" name="Group 7"/>
          <p:cNvGrpSpPr/>
          <p:nvPr/>
        </p:nvGrpSpPr>
        <p:grpSpPr>
          <a:xfrm>
            <a:off x="616899" y="7683159"/>
            <a:ext cx="16642401" cy="91220"/>
            <a:chOff x="0" y="0"/>
            <a:chExt cx="4383184" cy="24025"/>
          </a:xfrm>
        </p:grpSpPr>
        <p:sp>
          <p:nvSpPr>
            <p:cNvPr id="8" name="Freeform 8"/>
            <p:cNvSpPr/>
            <p:nvPr/>
          </p:nvSpPr>
          <p:spPr>
            <a:xfrm>
              <a:off x="0" y="0"/>
              <a:ext cx="4383184" cy="24025"/>
            </a:xfrm>
            <a:custGeom>
              <a:avLst/>
              <a:gdLst/>
              <a:ahLst/>
              <a:cxnLst/>
              <a:rect l="l" t="t" r="r" b="b"/>
              <a:pathLst>
                <a:path w="4383184" h="24025">
                  <a:moveTo>
                    <a:pt x="12012" y="0"/>
                  </a:moveTo>
                  <a:lnTo>
                    <a:pt x="4371172" y="0"/>
                  </a:lnTo>
                  <a:cubicBezTo>
                    <a:pt x="4374357" y="0"/>
                    <a:pt x="4377413" y="1266"/>
                    <a:pt x="4379666" y="3518"/>
                  </a:cubicBezTo>
                  <a:cubicBezTo>
                    <a:pt x="4381919" y="5771"/>
                    <a:pt x="4383184" y="8827"/>
                    <a:pt x="4383184" y="12012"/>
                  </a:cubicBezTo>
                  <a:lnTo>
                    <a:pt x="4383184" y="12012"/>
                  </a:lnTo>
                  <a:cubicBezTo>
                    <a:pt x="4383184" y="18647"/>
                    <a:pt x="4377806" y="24025"/>
                    <a:pt x="4371172" y="24025"/>
                  </a:cubicBezTo>
                  <a:lnTo>
                    <a:pt x="12012" y="24025"/>
                  </a:lnTo>
                  <a:cubicBezTo>
                    <a:pt x="5378" y="24025"/>
                    <a:pt x="0" y="18647"/>
                    <a:pt x="0" y="12012"/>
                  </a:cubicBezTo>
                  <a:lnTo>
                    <a:pt x="0" y="12012"/>
                  </a:lnTo>
                  <a:cubicBezTo>
                    <a:pt x="0" y="5378"/>
                    <a:pt x="5378" y="0"/>
                    <a:pt x="12012" y="0"/>
                  </a:cubicBezTo>
                  <a:close/>
                </a:path>
              </a:pathLst>
            </a:custGeom>
            <a:solidFill>
              <a:srgbClr val="004AAD"/>
            </a:solidFill>
            <a:ln cap="rnd">
              <a:noFill/>
              <a:prstDash val="sysDot"/>
              <a:round/>
            </a:ln>
          </p:spPr>
        </p:sp>
        <p:sp>
          <p:nvSpPr>
            <p:cNvPr id="9" name="TextBox 9"/>
            <p:cNvSpPr txBox="1"/>
            <p:nvPr/>
          </p:nvSpPr>
          <p:spPr>
            <a:xfrm>
              <a:off x="0" y="-38100"/>
              <a:ext cx="4383184" cy="62125"/>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616899" y="7928044"/>
            <a:ext cx="2682627" cy="559436"/>
          </a:xfrm>
          <a:prstGeom prst="rect">
            <a:avLst/>
          </a:prstGeom>
        </p:spPr>
        <p:txBody>
          <a:bodyPr lIns="0" tIns="0" rIns="0" bIns="0" rtlCol="0" anchor="t">
            <a:spAutoFit/>
          </a:bodyPr>
          <a:lstStyle/>
          <a:p>
            <a:pPr algn="ctr">
              <a:lnSpc>
                <a:spcPts val="4339"/>
              </a:lnSpc>
              <a:spcBef>
                <a:spcPct val="0"/>
              </a:spcBef>
            </a:pPr>
            <a:r>
              <a:rPr lang="en-US" sz="3099" b="1">
                <a:solidFill>
                  <a:srgbClr val="000000"/>
                </a:solidFill>
                <a:latin typeface="Helvetica World Bold"/>
                <a:ea typeface="Helvetica World Bold"/>
                <a:cs typeface="Helvetica World Bold"/>
                <a:sym typeface="Helvetica World Bold"/>
              </a:rPr>
              <a:t>Presented by: </a:t>
            </a:r>
          </a:p>
        </p:txBody>
      </p:sp>
      <p:sp>
        <p:nvSpPr>
          <p:cNvPr id="11" name="TextBox 11"/>
          <p:cNvSpPr txBox="1"/>
          <p:nvPr/>
        </p:nvSpPr>
        <p:spPr>
          <a:xfrm>
            <a:off x="1014129" y="8573205"/>
            <a:ext cx="5207036" cy="476885"/>
          </a:xfrm>
          <a:prstGeom prst="rect">
            <a:avLst/>
          </a:prstGeom>
        </p:spPr>
        <p:txBody>
          <a:bodyPr wrap="square" lIns="0" tIns="0" rIns="0" bIns="0" rtlCol="0" anchor="t">
            <a:spAutoFit/>
          </a:bodyPr>
          <a:lstStyle/>
          <a:p>
            <a:pPr algn="ctr">
              <a:lnSpc>
                <a:spcPts val="3639"/>
              </a:lnSpc>
              <a:spcBef>
                <a:spcPct val="0"/>
              </a:spcBef>
            </a:pPr>
            <a:r>
              <a:rPr lang="en-US" sz="2599" b="1" dirty="0">
                <a:solidFill>
                  <a:srgbClr val="000000"/>
                </a:solidFill>
                <a:latin typeface="Helvetica World Bold"/>
                <a:ea typeface="Helvetica World Bold"/>
                <a:cs typeface="Helvetica World Bold"/>
                <a:sym typeface="Helvetica World Bold"/>
              </a:rPr>
              <a:t>Md. </a:t>
            </a:r>
            <a:r>
              <a:rPr lang="en-US" sz="2599" b="1" dirty="0" err="1">
                <a:solidFill>
                  <a:srgbClr val="000000"/>
                </a:solidFill>
                <a:latin typeface="Helvetica World Bold"/>
                <a:ea typeface="Helvetica World Bold"/>
                <a:cs typeface="Helvetica World Bold"/>
                <a:sym typeface="Helvetica World Bold"/>
              </a:rPr>
              <a:t>Zehadul</a:t>
            </a:r>
            <a:r>
              <a:rPr lang="en-US" sz="2599" b="1" dirty="0">
                <a:solidFill>
                  <a:srgbClr val="000000"/>
                </a:solidFill>
                <a:latin typeface="Helvetica World Bold"/>
                <a:ea typeface="Helvetica World Bold"/>
                <a:cs typeface="Helvetica World Bold"/>
                <a:sym typeface="Helvetica World Bold"/>
              </a:rPr>
              <a:t> Islam - 222902069</a:t>
            </a:r>
          </a:p>
        </p:txBody>
      </p:sp>
      <p:sp>
        <p:nvSpPr>
          <p:cNvPr id="12" name="TextBox 12"/>
          <p:cNvSpPr txBox="1"/>
          <p:nvPr/>
        </p:nvSpPr>
        <p:spPr>
          <a:xfrm>
            <a:off x="876219" y="9135815"/>
            <a:ext cx="3481523" cy="476885"/>
          </a:xfrm>
          <a:prstGeom prst="rect">
            <a:avLst/>
          </a:prstGeom>
        </p:spPr>
        <p:txBody>
          <a:bodyPr wrap="square" lIns="0" tIns="0" rIns="0" bIns="0" rtlCol="0" anchor="t">
            <a:spAutoFit/>
          </a:bodyPr>
          <a:lstStyle/>
          <a:p>
            <a:pPr algn="ctr">
              <a:lnSpc>
                <a:spcPts val="3639"/>
              </a:lnSpc>
              <a:spcBef>
                <a:spcPct val="0"/>
              </a:spcBef>
            </a:pPr>
            <a:r>
              <a:rPr lang="en-US" sz="2599" b="1" dirty="0" err="1">
                <a:solidFill>
                  <a:srgbClr val="000000"/>
                </a:solidFill>
                <a:latin typeface="Helvetica World Bold"/>
                <a:ea typeface="Helvetica World Bold"/>
                <a:cs typeface="Helvetica World Bold"/>
                <a:sym typeface="Helvetica World Bold"/>
              </a:rPr>
              <a:t>Maruf</a:t>
            </a:r>
            <a:r>
              <a:rPr lang="en-US" sz="2599" b="1" dirty="0">
                <a:solidFill>
                  <a:srgbClr val="000000"/>
                </a:solidFill>
                <a:latin typeface="Helvetica World Bold"/>
                <a:ea typeface="Helvetica World Bold"/>
                <a:cs typeface="Helvetica World Bold"/>
                <a:sym typeface="Helvetica World Bold"/>
              </a:rPr>
              <a:t> - 222902037</a:t>
            </a:r>
          </a:p>
        </p:txBody>
      </p:sp>
      <p:sp>
        <p:nvSpPr>
          <p:cNvPr id="13" name="TextBox 13"/>
          <p:cNvSpPr txBox="1"/>
          <p:nvPr/>
        </p:nvSpPr>
        <p:spPr>
          <a:xfrm>
            <a:off x="10459237" y="8061394"/>
            <a:ext cx="2513707" cy="559435"/>
          </a:xfrm>
          <a:prstGeom prst="rect">
            <a:avLst/>
          </a:prstGeom>
        </p:spPr>
        <p:txBody>
          <a:bodyPr lIns="0" tIns="0" rIns="0" bIns="0" rtlCol="0" anchor="t">
            <a:spAutoFit/>
          </a:bodyPr>
          <a:lstStyle/>
          <a:p>
            <a:pPr algn="ctr">
              <a:lnSpc>
                <a:spcPts val="4339"/>
              </a:lnSpc>
              <a:spcBef>
                <a:spcPct val="0"/>
              </a:spcBef>
            </a:pPr>
            <a:r>
              <a:rPr lang="en-US" sz="3099" b="1">
                <a:solidFill>
                  <a:srgbClr val="000000"/>
                </a:solidFill>
                <a:latin typeface="Helvetica World Bold"/>
                <a:ea typeface="Helvetica World Bold"/>
                <a:cs typeface="Helvetica World Bold"/>
                <a:sym typeface="Helvetica World Bold"/>
              </a:rPr>
              <a:t>Presented to:</a:t>
            </a:r>
          </a:p>
        </p:txBody>
      </p:sp>
      <p:sp>
        <p:nvSpPr>
          <p:cNvPr id="14" name="TextBox 14"/>
          <p:cNvSpPr txBox="1"/>
          <p:nvPr/>
        </p:nvSpPr>
        <p:spPr>
          <a:xfrm>
            <a:off x="11126520" y="9025683"/>
            <a:ext cx="5127674" cy="923330"/>
          </a:xfrm>
          <a:prstGeom prst="rect">
            <a:avLst/>
          </a:prstGeom>
        </p:spPr>
        <p:txBody>
          <a:bodyPr lIns="0" tIns="0" rIns="0" bIns="0" rtlCol="0" anchor="t">
            <a:spAutoFit/>
          </a:bodyPr>
          <a:lstStyle/>
          <a:p>
            <a:pPr algn="l">
              <a:lnSpc>
                <a:spcPts val="3639"/>
              </a:lnSpc>
              <a:spcBef>
                <a:spcPct val="0"/>
              </a:spcBef>
            </a:pPr>
            <a:r>
              <a:rPr lang="en-US" sz="2599" b="1" dirty="0" smtClean="0">
                <a:solidFill>
                  <a:srgbClr val="000000"/>
                </a:solidFill>
                <a:latin typeface="Helvetica World Bold"/>
                <a:ea typeface="Helvetica World Bold"/>
                <a:cs typeface="Helvetica World Bold"/>
                <a:sym typeface="Helvetica World Bold"/>
              </a:rPr>
              <a:t>Lecturer Dept. Of CSE </a:t>
            </a:r>
          </a:p>
          <a:p>
            <a:pPr algn="l">
              <a:lnSpc>
                <a:spcPts val="3639"/>
              </a:lnSpc>
              <a:spcBef>
                <a:spcPct val="0"/>
              </a:spcBef>
            </a:pPr>
            <a:r>
              <a:rPr lang="en-US" sz="2599" b="1" dirty="0" smtClean="0">
                <a:solidFill>
                  <a:srgbClr val="000000"/>
                </a:solidFill>
                <a:latin typeface="Helvetica World Bold"/>
                <a:ea typeface="Helvetica World Bold"/>
                <a:cs typeface="Helvetica World Bold"/>
                <a:sym typeface="Helvetica World Bold"/>
              </a:rPr>
              <a:t>Green University Of Bangladesh</a:t>
            </a:r>
            <a:endParaRPr lang="en-US" sz="2599" b="1" dirty="0">
              <a:solidFill>
                <a:srgbClr val="000000"/>
              </a:solidFill>
              <a:latin typeface="Helvetica World Bold"/>
              <a:ea typeface="Helvetica World Bold"/>
              <a:cs typeface="Helvetica World Bold"/>
              <a:sym typeface="Helvetica World Bold"/>
            </a:endParaRPr>
          </a:p>
        </p:txBody>
      </p:sp>
      <p:sp>
        <p:nvSpPr>
          <p:cNvPr id="15" name="TextBox 15"/>
          <p:cNvSpPr txBox="1"/>
          <p:nvPr/>
        </p:nvSpPr>
        <p:spPr>
          <a:xfrm>
            <a:off x="8870457" y="9802054"/>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16" name="TextBox 15"/>
          <p:cNvSpPr txBox="1"/>
          <p:nvPr/>
        </p:nvSpPr>
        <p:spPr>
          <a:xfrm>
            <a:off x="10995771" y="8555445"/>
            <a:ext cx="3276600" cy="492443"/>
          </a:xfrm>
          <a:prstGeom prst="rect">
            <a:avLst/>
          </a:prstGeom>
          <a:noFill/>
        </p:spPr>
        <p:txBody>
          <a:bodyPr wrap="square" rtlCol="0">
            <a:spAutoFit/>
          </a:bodyPr>
          <a:lstStyle/>
          <a:p>
            <a:r>
              <a:rPr lang="en-US" sz="2600" b="1" dirty="0" err="1">
                <a:latin typeface="Helvetica World" panose="020B0604020202020204" charset="-128"/>
                <a:ea typeface="Helvetica World" panose="020B0604020202020204" charset="-128"/>
                <a:cs typeface="Helvetica World" panose="020B0604020202020204" charset="-128"/>
              </a:rPr>
              <a:t>Mahbubur</a:t>
            </a:r>
            <a:r>
              <a:rPr lang="en-US" sz="2600" b="1" dirty="0">
                <a:latin typeface="Helvetica World" panose="020B0604020202020204" charset="-128"/>
                <a:ea typeface="Helvetica World" panose="020B0604020202020204" charset="-128"/>
                <a:cs typeface="Helvetica World" panose="020B0604020202020204" charset="-128"/>
              </a:rPr>
              <a:t> Rahman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rot="-10800000">
            <a:off x="13378082" y="7565591"/>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flipH="1">
            <a:off x="0" y="7565591"/>
            <a:ext cx="4909918" cy="2721409"/>
          </a:xfrm>
          <a:custGeom>
            <a:avLst/>
            <a:gdLst/>
            <a:ahLst/>
            <a:cxnLst/>
            <a:rect l="l" t="t" r="r" b="b"/>
            <a:pathLst>
              <a:path w="4909918" h="2721409">
                <a:moveTo>
                  <a:pt x="4909918" y="0"/>
                </a:moveTo>
                <a:lnTo>
                  <a:pt x="0" y="0"/>
                </a:lnTo>
                <a:lnTo>
                  <a:pt x="0" y="2721409"/>
                </a:lnTo>
                <a:lnTo>
                  <a:pt x="4909918" y="2721409"/>
                </a:lnTo>
                <a:lnTo>
                  <a:pt x="4909918"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183235" y="8542435"/>
            <a:ext cx="1921529" cy="47625"/>
            <a:chOff x="0" y="0"/>
            <a:chExt cx="506082" cy="12543"/>
          </a:xfrm>
        </p:grpSpPr>
        <p:sp>
          <p:nvSpPr>
            <p:cNvPr id="5" name="Freeform 5"/>
            <p:cNvSpPr/>
            <p:nvPr/>
          </p:nvSpPr>
          <p:spPr>
            <a:xfrm>
              <a:off x="0" y="0"/>
              <a:ext cx="506082" cy="12543"/>
            </a:xfrm>
            <a:custGeom>
              <a:avLst/>
              <a:gdLst/>
              <a:ahLst/>
              <a:cxnLst/>
              <a:rect l="l" t="t" r="r" b="b"/>
              <a:pathLst>
                <a:path w="506082" h="12543">
                  <a:moveTo>
                    <a:pt x="0" y="0"/>
                  </a:moveTo>
                  <a:lnTo>
                    <a:pt x="506082" y="0"/>
                  </a:lnTo>
                  <a:lnTo>
                    <a:pt x="506082" y="12543"/>
                  </a:lnTo>
                  <a:lnTo>
                    <a:pt x="0" y="12543"/>
                  </a:lnTo>
                  <a:close/>
                </a:path>
              </a:pathLst>
            </a:custGeom>
            <a:solidFill>
              <a:srgbClr val="3A6AD6"/>
            </a:solidFill>
          </p:spPr>
        </p:sp>
        <p:sp>
          <p:nvSpPr>
            <p:cNvPr id="6" name="TextBox 6"/>
            <p:cNvSpPr txBox="1"/>
            <p:nvPr/>
          </p:nvSpPr>
          <p:spPr>
            <a:xfrm>
              <a:off x="0" y="-38100"/>
              <a:ext cx="506082" cy="50643"/>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rot="-2700000">
            <a:off x="2485974" y="4852383"/>
            <a:ext cx="317690" cy="317690"/>
            <a:chOff x="0" y="0"/>
            <a:chExt cx="83671" cy="83671"/>
          </a:xfrm>
        </p:grpSpPr>
        <p:sp>
          <p:nvSpPr>
            <p:cNvPr id="8" name="Freeform 8"/>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3A6AD6"/>
            </a:solidFill>
          </p:spPr>
        </p:sp>
        <p:sp>
          <p:nvSpPr>
            <p:cNvPr id="9" name="TextBox 9"/>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3519540" y="3649788"/>
            <a:ext cx="11248919" cy="2446654"/>
          </a:xfrm>
          <a:prstGeom prst="rect">
            <a:avLst/>
          </a:prstGeom>
        </p:spPr>
        <p:txBody>
          <a:bodyPr lIns="0" tIns="0" rIns="0" bIns="0" rtlCol="0" anchor="t">
            <a:spAutoFit/>
          </a:bodyPr>
          <a:lstStyle/>
          <a:p>
            <a:pPr algn="ctr">
              <a:lnSpc>
                <a:spcPts val="20020"/>
              </a:lnSpc>
              <a:spcBef>
                <a:spcPct val="0"/>
              </a:spcBef>
            </a:pPr>
            <a:r>
              <a:rPr lang="en-US" sz="14300" spc="-1101">
                <a:solidFill>
                  <a:srgbClr val="000000"/>
                </a:solidFill>
                <a:latin typeface="DM Sans"/>
                <a:ea typeface="DM Sans"/>
                <a:cs typeface="DM Sans"/>
                <a:sym typeface="DM Sans"/>
              </a:rPr>
              <a:t>Thank You</a:t>
            </a:r>
          </a:p>
        </p:txBody>
      </p:sp>
      <p:grpSp>
        <p:nvGrpSpPr>
          <p:cNvPr id="11" name="Group 11"/>
          <p:cNvGrpSpPr/>
          <p:nvPr/>
        </p:nvGrpSpPr>
        <p:grpSpPr>
          <a:xfrm rot="-2700000">
            <a:off x="15484336" y="4852383"/>
            <a:ext cx="317690" cy="317690"/>
            <a:chOff x="0" y="0"/>
            <a:chExt cx="83671" cy="83671"/>
          </a:xfrm>
        </p:grpSpPr>
        <p:sp>
          <p:nvSpPr>
            <p:cNvPr id="12" name="Freeform 12"/>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3A6AD6"/>
            </a:solidFill>
          </p:spPr>
        </p:sp>
        <p:sp>
          <p:nvSpPr>
            <p:cNvPr id="13" name="TextBox 13"/>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4" name="TextBox 14"/>
          <p:cNvSpPr txBox="1"/>
          <p:nvPr/>
        </p:nvSpPr>
        <p:spPr>
          <a:xfrm>
            <a:off x="8835182" y="980652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97442"/>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309098" y="1821982"/>
            <a:ext cx="6601473" cy="1642110"/>
          </a:xfrm>
          <a:prstGeom prst="rect">
            <a:avLst/>
          </a:prstGeom>
        </p:spPr>
        <p:txBody>
          <a:bodyPr lIns="0" tIns="0" rIns="0" bIns="0" rtlCol="0" anchor="t">
            <a:spAutoFit/>
          </a:bodyPr>
          <a:lstStyle/>
          <a:p>
            <a:pPr algn="l">
              <a:lnSpc>
                <a:spcPts val="13439"/>
              </a:lnSpc>
              <a:spcBef>
                <a:spcPct val="0"/>
              </a:spcBef>
            </a:pPr>
            <a:r>
              <a:rPr lang="en-US" sz="9600" spc="-739">
                <a:solidFill>
                  <a:srgbClr val="000000"/>
                </a:solidFill>
                <a:latin typeface="DM Sans"/>
                <a:ea typeface="DM Sans"/>
                <a:cs typeface="DM Sans"/>
                <a:sym typeface="DM Sans"/>
              </a:rPr>
              <a:t>Introduction</a:t>
            </a:r>
          </a:p>
        </p:txBody>
      </p:sp>
      <p:sp>
        <p:nvSpPr>
          <p:cNvPr id="6" name="Freeform 6"/>
          <p:cNvSpPr/>
          <p:nvPr/>
        </p:nvSpPr>
        <p:spPr>
          <a:xfrm>
            <a:off x="-325977" y="-197702"/>
            <a:ext cx="4909918" cy="2721409"/>
          </a:xfrm>
          <a:custGeom>
            <a:avLst/>
            <a:gdLst/>
            <a:ahLst/>
            <a:cxnLst/>
            <a:rect l="l" t="t" r="r" b="b"/>
            <a:pathLst>
              <a:path w="4909918" h="2721409">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3861959" y="5496100"/>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274126" y="4686511"/>
            <a:ext cx="4424785" cy="4167525"/>
          </a:xfrm>
          <a:custGeom>
            <a:avLst/>
            <a:gdLst/>
            <a:ahLst/>
            <a:cxnLst/>
            <a:rect l="l" t="t" r="r" b="b"/>
            <a:pathLst>
              <a:path w="4424785" h="4167525">
                <a:moveTo>
                  <a:pt x="0" y="0"/>
                </a:moveTo>
                <a:lnTo>
                  <a:pt x="4424785" y="0"/>
                </a:lnTo>
                <a:lnTo>
                  <a:pt x="4424785" y="4167525"/>
                </a:lnTo>
                <a:lnTo>
                  <a:pt x="0" y="4167525"/>
                </a:lnTo>
                <a:lnTo>
                  <a:pt x="0" y="0"/>
                </a:lnTo>
                <a:close/>
              </a:path>
            </a:pathLst>
          </a:custGeom>
          <a:blipFill>
            <a:blip r:embed="rId6"/>
            <a:stretch>
              <a:fillRect b="-5753"/>
            </a:stretch>
          </a:blipFill>
        </p:spPr>
      </p:sp>
      <p:sp>
        <p:nvSpPr>
          <p:cNvPr id="9" name="TextBox 9"/>
          <p:cNvSpPr txBox="1"/>
          <p:nvPr/>
        </p:nvSpPr>
        <p:spPr>
          <a:xfrm>
            <a:off x="1726216" y="4425451"/>
            <a:ext cx="8053455" cy="4642019"/>
          </a:xfrm>
          <a:prstGeom prst="rect">
            <a:avLst/>
          </a:prstGeom>
        </p:spPr>
        <p:txBody>
          <a:bodyPr lIns="0" tIns="0" rIns="0" bIns="0" rtlCol="0" anchor="t">
            <a:spAutoFit/>
          </a:bodyPr>
          <a:lstStyle/>
          <a:p>
            <a:pPr algn="l">
              <a:lnSpc>
                <a:spcPts val="3407"/>
              </a:lnSpc>
              <a:spcBef>
                <a:spcPct val="0"/>
              </a:spcBef>
            </a:pPr>
            <a:r>
              <a:rPr lang="en-US" sz="2433">
                <a:solidFill>
                  <a:srgbClr val="000000"/>
                </a:solidFill>
                <a:latin typeface="Helvetica World"/>
                <a:ea typeface="Helvetica World"/>
                <a:cs typeface="Helvetica World"/>
                <a:sym typeface="Helvetica World"/>
              </a:rPr>
              <a:t>A “blog website” is a digital platform that enables users to create accounts, write articles, and share multimedia content such as text, images, and videos. Through an intuitive web interface, users can publish, edit, and manage blog posts, while readers can browse, comment, and engage with the content. This system simplifies the process of content creation and interaction, fostering an online community for storytelling, knowledge sharing, and discussion—without the need for traditional publishing methods.</a:t>
            </a:r>
          </a:p>
          <a:p>
            <a:pPr algn="l">
              <a:lnSpc>
                <a:spcPts val="3407"/>
              </a:lnSpc>
              <a:spcBef>
                <a:spcPct val="0"/>
              </a:spcBef>
            </a:pPr>
            <a:endParaRPr lang="en-US" sz="2433">
              <a:solidFill>
                <a:srgbClr val="000000"/>
              </a:solidFill>
              <a:latin typeface="Helvetica World"/>
              <a:ea typeface="Helvetica World"/>
              <a:cs typeface="Helvetica World"/>
              <a:sym typeface="Helvetica World"/>
            </a:endParaRPr>
          </a:p>
        </p:txBody>
      </p:sp>
      <p:sp>
        <p:nvSpPr>
          <p:cNvPr id="10" name="TextBox 10"/>
          <p:cNvSpPr txBox="1"/>
          <p:nvPr/>
        </p:nvSpPr>
        <p:spPr>
          <a:xfrm>
            <a:off x="9074274" y="981042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97442"/>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326622" y="1564807"/>
            <a:ext cx="6601473" cy="1642110"/>
          </a:xfrm>
          <a:prstGeom prst="rect">
            <a:avLst/>
          </a:prstGeom>
        </p:spPr>
        <p:txBody>
          <a:bodyPr lIns="0" tIns="0" rIns="0" bIns="0" rtlCol="0" anchor="t">
            <a:spAutoFit/>
          </a:bodyPr>
          <a:lstStyle/>
          <a:p>
            <a:pPr algn="l">
              <a:lnSpc>
                <a:spcPts val="13439"/>
              </a:lnSpc>
              <a:spcBef>
                <a:spcPct val="0"/>
              </a:spcBef>
            </a:pPr>
            <a:r>
              <a:rPr lang="en-US" sz="9600" spc="-739">
                <a:solidFill>
                  <a:srgbClr val="000000"/>
                </a:solidFill>
                <a:latin typeface="DM Sans"/>
                <a:ea typeface="DM Sans"/>
                <a:cs typeface="DM Sans"/>
                <a:sym typeface="DM Sans"/>
              </a:rPr>
              <a:t>Objectives</a:t>
            </a:r>
          </a:p>
        </p:txBody>
      </p:sp>
      <p:sp>
        <p:nvSpPr>
          <p:cNvPr id="6" name="TextBox 6"/>
          <p:cNvSpPr txBox="1"/>
          <p:nvPr/>
        </p:nvSpPr>
        <p:spPr>
          <a:xfrm>
            <a:off x="1711714" y="4892168"/>
            <a:ext cx="4168658" cy="127508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Helvetica World Bold"/>
                <a:ea typeface="Helvetica World Bold"/>
                <a:cs typeface="Helvetica World Bold"/>
                <a:sym typeface="Helvetica World Bold"/>
              </a:rPr>
              <a:t>Users can sign up and log in to the Blog Website.</a:t>
            </a:r>
          </a:p>
          <a:p>
            <a:pPr algn="l">
              <a:lnSpc>
                <a:spcPts val="3220"/>
              </a:lnSpc>
              <a:spcBef>
                <a:spcPct val="0"/>
              </a:spcBef>
            </a:pPr>
            <a:endParaRPr lang="en-US" sz="2300" b="1">
              <a:solidFill>
                <a:srgbClr val="000000"/>
              </a:solidFill>
              <a:latin typeface="Helvetica World Bold"/>
              <a:ea typeface="Helvetica World Bold"/>
              <a:cs typeface="Helvetica World Bold"/>
              <a:sym typeface="Helvetica World Bold"/>
            </a:endParaRPr>
          </a:p>
        </p:txBody>
      </p:sp>
      <p:grpSp>
        <p:nvGrpSpPr>
          <p:cNvPr id="7" name="Group 7"/>
          <p:cNvGrpSpPr/>
          <p:nvPr/>
        </p:nvGrpSpPr>
        <p:grpSpPr>
          <a:xfrm>
            <a:off x="3089747" y="4243835"/>
            <a:ext cx="1100282" cy="452830"/>
            <a:chOff x="0" y="0"/>
            <a:chExt cx="289786" cy="119264"/>
          </a:xfrm>
        </p:grpSpPr>
        <p:sp>
          <p:nvSpPr>
            <p:cNvPr id="8" name="Freeform 8"/>
            <p:cNvSpPr/>
            <p:nvPr/>
          </p:nvSpPr>
          <p:spPr>
            <a:xfrm>
              <a:off x="0" y="0"/>
              <a:ext cx="289786" cy="119264"/>
            </a:xfrm>
            <a:custGeom>
              <a:avLst/>
              <a:gdLst/>
              <a:ahLst/>
              <a:cxnLst/>
              <a:rect l="l" t="t" r="r" b="b"/>
              <a:pathLst>
                <a:path w="289786" h="119264">
                  <a:moveTo>
                    <a:pt x="0" y="0"/>
                  </a:moveTo>
                  <a:lnTo>
                    <a:pt x="289786" y="0"/>
                  </a:lnTo>
                  <a:lnTo>
                    <a:pt x="289786" y="119264"/>
                  </a:lnTo>
                  <a:lnTo>
                    <a:pt x="0" y="119264"/>
                  </a:lnTo>
                  <a:close/>
                </a:path>
              </a:pathLst>
            </a:custGeom>
            <a:solidFill>
              <a:srgbClr val="004AAD"/>
            </a:solidFill>
          </p:spPr>
        </p:sp>
        <p:sp>
          <p:nvSpPr>
            <p:cNvPr id="9" name="TextBox 9"/>
            <p:cNvSpPr txBox="1"/>
            <p:nvPr/>
          </p:nvSpPr>
          <p:spPr>
            <a:xfrm>
              <a:off x="0" y="-38100"/>
              <a:ext cx="289786" cy="157364"/>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3228377" y="4251811"/>
            <a:ext cx="823023" cy="389255"/>
          </a:xfrm>
          <a:prstGeom prst="rect">
            <a:avLst/>
          </a:prstGeom>
        </p:spPr>
        <p:txBody>
          <a:bodyPr lIns="0" tIns="0" rIns="0" bIns="0" rtlCol="0" anchor="t">
            <a:spAutoFit/>
          </a:bodyPr>
          <a:lstStyle/>
          <a:p>
            <a:pPr algn="ctr">
              <a:lnSpc>
                <a:spcPts val="3219"/>
              </a:lnSpc>
              <a:spcBef>
                <a:spcPct val="0"/>
              </a:spcBef>
            </a:pPr>
            <a:r>
              <a:rPr lang="en-US" sz="2299" b="1">
                <a:solidFill>
                  <a:srgbClr val="EEEEEE"/>
                </a:solidFill>
                <a:latin typeface="DM Sans Bold"/>
                <a:ea typeface="DM Sans Bold"/>
                <a:cs typeface="DM Sans Bold"/>
                <a:sym typeface="DM Sans Bold"/>
              </a:rPr>
              <a:t>01</a:t>
            </a:r>
          </a:p>
        </p:txBody>
      </p:sp>
      <p:sp>
        <p:nvSpPr>
          <p:cNvPr id="11" name="TextBox 11"/>
          <p:cNvSpPr txBox="1"/>
          <p:nvPr/>
        </p:nvSpPr>
        <p:spPr>
          <a:xfrm>
            <a:off x="7043675" y="4903102"/>
            <a:ext cx="4201194" cy="127508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Helvetica World Bold"/>
                <a:ea typeface="Helvetica World Bold"/>
                <a:cs typeface="Helvetica World Bold"/>
                <a:sym typeface="Helvetica World Bold"/>
              </a:rPr>
              <a:t>Users are able to create and edit their own posts.</a:t>
            </a:r>
          </a:p>
          <a:p>
            <a:pPr algn="l">
              <a:lnSpc>
                <a:spcPts val="3220"/>
              </a:lnSpc>
              <a:spcBef>
                <a:spcPct val="0"/>
              </a:spcBef>
            </a:pPr>
            <a:endParaRPr lang="en-US" sz="2300" b="1">
              <a:solidFill>
                <a:srgbClr val="000000"/>
              </a:solidFill>
              <a:latin typeface="Helvetica World Bold"/>
              <a:ea typeface="Helvetica World Bold"/>
              <a:cs typeface="Helvetica World Bold"/>
              <a:sym typeface="Helvetica World Bold"/>
            </a:endParaRPr>
          </a:p>
        </p:txBody>
      </p:sp>
      <p:grpSp>
        <p:nvGrpSpPr>
          <p:cNvPr id="12" name="Group 12"/>
          <p:cNvGrpSpPr/>
          <p:nvPr/>
        </p:nvGrpSpPr>
        <p:grpSpPr>
          <a:xfrm>
            <a:off x="8281701" y="4243835"/>
            <a:ext cx="1100282" cy="452830"/>
            <a:chOff x="0" y="0"/>
            <a:chExt cx="289786" cy="119264"/>
          </a:xfrm>
        </p:grpSpPr>
        <p:sp>
          <p:nvSpPr>
            <p:cNvPr id="13" name="Freeform 13"/>
            <p:cNvSpPr/>
            <p:nvPr/>
          </p:nvSpPr>
          <p:spPr>
            <a:xfrm>
              <a:off x="0" y="0"/>
              <a:ext cx="289786" cy="119264"/>
            </a:xfrm>
            <a:custGeom>
              <a:avLst/>
              <a:gdLst/>
              <a:ahLst/>
              <a:cxnLst/>
              <a:rect l="l" t="t" r="r" b="b"/>
              <a:pathLst>
                <a:path w="289786" h="119264">
                  <a:moveTo>
                    <a:pt x="0" y="0"/>
                  </a:moveTo>
                  <a:lnTo>
                    <a:pt x="289786" y="0"/>
                  </a:lnTo>
                  <a:lnTo>
                    <a:pt x="289786" y="119264"/>
                  </a:lnTo>
                  <a:lnTo>
                    <a:pt x="0" y="119264"/>
                  </a:lnTo>
                  <a:close/>
                </a:path>
              </a:pathLst>
            </a:custGeom>
            <a:solidFill>
              <a:srgbClr val="004AAD"/>
            </a:solidFill>
          </p:spPr>
        </p:sp>
        <p:sp>
          <p:nvSpPr>
            <p:cNvPr id="14" name="TextBox 14"/>
            <p:cNvSpPr txBox="1"/>
            <p:nvPr/>
          </p:nvSpPr>
          <p:spPr>
            <a:xfrm>
              <a:off x="0" y="-38100"/>
              <a:ext cx="289786" cy="157364"/>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8405257" y="4251811"/>
            <a:ext cx="823023" cy="389255"/>
          </a:xfrm>
          <a:prstGeom prst="rect">
            <a:avLst/>
          </a:prstGeom>
        </p:spPr>
        <p:txBody>
          <a:bodyPr lIns="0" tIns="0" rIns="0" bIns="0" rtlCol="0" anchor="t">
            <a:spAutoFit/>
          </a:bodyPr>
          <a:lstStyle/>
          <a:p>
            <a:pPr algn="ctr">
              <a:lnSpc>
                <a:spcPts val="3220"/>
              </a:lnSpc>
              <a:spcBef>
                <a:spcPct val="0"/>
              </a:spcBef>
            </a:pPr>
            <a:r>
              <a:rPr lang="en-US" sz="2300" b="1">
                <a:solidFill>
                  <a:srgbClr val="EEEEEE"/>
                </a:solidFill>
                <a:latin typeface="DM Sans Bold"/>
                <a:ea typeface="DM Sans Bold"/>
                <a:cs typeface="DM Sans Bold"/>
                <a:sym typeface="DM Sans Bold"/>
              </a:rPr>
              <a:t>02</a:t>
            </a:r>
          </a:p>
        </p:txBody>
      </p:sp>
      <p:sp>
        <p:nvSpPr>
          <p:cNvPr id="16" name="TextBox 16"/>
          <p:cNvSpPr txBox="1"/>
          <p:nvPr/>
        </p:nvSpPr>
        <p:spPr>
          <a:xfrm>
            <a:off x="12435519" y="4903102"/>
            <a:ext cx="4823781" cy="127508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Helvetica World Bold"/>
                <a:ea typeface="Helvetica World Bold"/>
                <a:cs typeface="Helvetica World Bold"/>
                <a:sym typeface="Helvetica World Bold"/>
              </a:rPr>
              <a:t>Users can view other users’ posts to get ideas and inspiration.</a:t>
            </a:r>
          </a:p>
          <a:p>
            <a:pPr algn="l">
              <a:lnSpc>
                <a:spcPts val="3220"/>
              </a:lnSpc>
              <a:spcBef>
                <a:spcPct val="0"/>
              </a:spcBef>
            </a:pPr>
            <a:endParaRPr lang="en-US" sz="2300" b="1">
              <a:solidFill>
                <a:srgbClr val="000000"/>
              </a:solidFill>
              <a:latin typeface="Helvetica World Bold"/>
              <a:ea typeface="Helvetica World Bold"/>
              <a:cs typeface="Helvetica World Bold"/>
              <a:sym typeface="Helvetica World Bold"/>
            </a:endParaRPr>
          </a:p>
        </p:txBody>
      </p:sp>
      <p:grpSp>
        <p:nvGrpSpPr>
          <p:cNvPr id="17" name="Group 17"/>
          <p:cNvGrpSpPr/>
          <p:nvPr/>
        </p:nvGrpSpPr>
        <p:grpSpPr>
          <a:xfrm>
            <a:off x="13803188" y="4243835"/>
            <a:ext cx="1100282" cy="452830"/>
            <a:chOff x="0" y="0"/>
            <a:chExt cx="289786" cy="119264"/>
          </a:xfrm>
        </p:grpSpPr>
        <p:sp>
          <p:nvSpPr>
            <p:cNvPr id="18" name="Freeform 18"/>
            <p:cNvSpPr/>
            <p:nvPr/>
          </p:nvSpPr>
          <p:spPr>
            <a:xfrm>
              <a:off x="0" y="0"/>
              <a:ext cx="289786" cy="119264"/>
            </a:xfrm>
            <a:custGeom>
              <a:avLst/>
              <a:gdLst/>
              <a:ahLst/>
              <a:cxnLst/>
              <a:rect l="l" t="t" r="r" b="b"/>
              <a:pathLst>
                <a:path w="289786" h="119264">
                  <a:moveTo>
                    <a:pt x="0" y="0"/>
                  </a:moveTo>
                  <a:lnTo>
                    <a:pt x="289786" y="0"/>
                  </a:lnTo>
                  <a:lnTo>
                    <a:pt x="289786" y="119264"/>
                  </a:lnTo>
                  <a:lnTo>
                    <a:pt x="0" y="119264"/>
                  </a:lnTo>
                  <a:close/>
                </a:path>
              </a:pathLst>
            </a:custGeom>
            <a:solidFill>
              <a:srgbClr val="004AAD"/>
            </a:solidFill>
          </p:spPr>
        </p:sp>
        <p:sp>
          <p:nvSpPr>
            <p:cNvPr id="19" name="TextBox 19"/>
            <p:cNvSpPr txBox="1"/>
            <p:nvPr/>
          </p:nvSpPr>
          <p:spPr>
            <a:xfrm>
              <a:off x="0" y="-38100"/>
              <a:ext cx="289786" cy="157364"/>
            </a:xfrm>
            <a:prstGeom prst="rect">
              <a:avLst/>
            </a:prstGeom>
          </p:spPr>
          <p:txBody>
            <a:bodyPr lIns="50800" tIns="50800" rIns="50800" bIns="50800" rtlCol="0" anchor="ctr"/>
            <a:lstStyle/>
            <a:p>
              <a:pPr algn="ctr">
                <a:lnSpc>
                  <a:spcPts val="2520"/>
                </a:lnSpc>
              </a:pPr>
              <a:endParaRPr/>
            </a:p>
          </p:txBody>
        </p:sp>
      </p:grpSp>
      <p:sp>
        <p:nvSpPr>
          <p:cNvPr id="20" name="TextBox 20"/>
          <p:cNvSpPr txBox="1"/>
          <p:nvPr/>
        </p:nvSpPr>
        <p:spPr>
          <a:xfrm>
            <a:off x="1676664" y="8102980"/>
            <a:ext cx="4203707" cy="1751330"/>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Helvetica World Bold"/>
                <a:ea typeface="Helvetica World Bold"/>
                <a:cs typeface="Helvetica World Bold"/>
                <a:sym typeface="Helvetica World Bold"/>
              </a:rPr>
              <a:t>Posts are organized by categories, allowing users to easily find all content within a specific category.</a:t>
            </a:r>
          </a:p>
        </p:txBody>
      </p:sp>
      <p:grpSp>
        <p:nvGrpSpPr>
          <p:cNvPr id="21" name="Group 21"/>
          <p:cNvGrpSpPr/>
          <p:nvPr/>
        </p:nvGrpSpPr>
        <p:grpSpPr>
          <a:xfrm>
            <a:off x="2678236" y="7458317"/>
            <a:ext cx="1100282" cy="452830"/>
            <a:chOff x="0" y="0"/>
            <a:chExt cx="289786" cy="119264"/>
          </a:xfrm>
        </p:grpSpPr>
        <p:sp>
          <p:nvSpPr>
            <p:cNvPr id="22" name="Freeform 22"/>
            <p:cNvSpPr/>
            <p:nvPr/>
          </p:nvSpPr>
          <p:spPr>
            <a:xfrm>
              <a:off x="0" y="0"/>
              <a:ext cx="289786" cy="119264"/>
            </a:xfrm>
            <a:custGeom>
              <a:avLst/>
              <a:gdLst/>
              <a:ahLst/>
              <a:cxnLst/>
              <a:rect l="l" t="t" r="r" b="b"/>
              <a:pathLst>
                <a:path w="289786" h="119264">
                  <a:moveTo>
                    <a:pt x="0" y="0"/>
                  </a:moveTo>
                  <a:lnTo>
                    <a:pt x="289786" y="0"/>
                  </a:lnTo>
                  <a:lnTo>
                    <a:pt x="289786" y="119264"/>
                  </a:lnTo>
                  <a:lnTo>
                    <a:pt x="0" y="119264"/>
                  </a:lnTo>
                  <a:close/>
                </a:path>
              </a:pathLst>
            </a:custGeom>
            <a:solidFill>
              <a:srgbClr val="004AAD"/>
            </a:solidFill>
          </p:spPr>
        </p:sp>
        <p:sp>
          <p:nvSpPr>
            <p:cNvPr id="23" name="TextBox 23"/>
            <p:cNvSpPr txBox="1"/>
            <p:nvPr/>
          </p:nvSpPr>
          <p:spPr>
            <a:xfrm>
              <a:off x="0" y="-38100"/>
              <a:ext cx="289786" cy="157364"/>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2816866" y="7502805"/>
            <a:ext cx="823023" cy="389255"/>
          </a:xfrm>
          <a:prstGeom prst="rect">
            <a:avLst/>
          </a:prstGeom>
        </p:spPr>
        <p:txBody>
          <a:bodyPr lIns="0" tIns="0" rIns="0" bIns="0" rtlCol="0" anchor="t">
            <a:spAutoFit/>
          </a:bodyPr>
          <a:lstStyle/>
          <a:p>
            <a:pPr algn="ctr">
              <a:lnSpc>
                <a:spcPts val="3219"/>
              </a:lnSpc>
              <a:spcBef>
                <a:spcPct val="0"/>
              </a:spcBef>
            </a:pPr>
            <a:r>
              <a:rPr lang="en-US" sz="2299" b="1">
                <a:solidFill>
                  <a:srgbClr val="EEEEEE"/>
                </a:solidFill>
                <a:latin typeface="DM Sans Bold"/>
                <a:ea typeface="DM Sans Bold"/>
                <a:cs typeface="DM Sans Bold"/>
                <a:sym typeface="DM Sans Bold"/>
              </a:rPr>
              <a:t>04</a:t>
            </a:r>
          </a:p>
        </p:txBody>
      </p:sp>
      <p:sp>
        <p:nvSpPr>
          <p:cNvPr id="25" name="Freeform 25"/>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6" name="Freeform 26"/>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7" name="Group 27"/>
          <p:cNvGrpSpPr/>
          <p:nvPr/>
        </p:nvGrpSpPr>
        <p:grpSpPr>
          <a:xfrm>
            <a:off x="8281701" y="7458317"/>
            <a:ext cx="1100282" cy="489343"/>
            <a:chOff x="0" y="0"/>
            <a:chExt cx="289786" cy="128880"/>
          </a:xfrm>
        </p:grpSpPr>
        <p:sp>
          <p:nvSpPr>
            <p:cNvPr id="28" name="Freeform 28"/>
            <p:cNvSpPr/>
            <p:nvPr/>
          </p:nvSpPr>
          <p:spPr>
            <a:xfrm>
              <a:off x="0" y="0"/>
              <a:ext cx="289786" cy="128880"/>
            </a:xfrm>
            <a:custGeom>
              <a:avLst/>
              <a:gdLst/>
              <a:ahLst/>
              <a:cxnLst/>
              <a:rect l="l" t="t" r="r" b="b"/>
              <a:pathLst>
                <a:path w="289786" h="128880">
                  <a:moveTo>
                    <a:pt x="0" y="0"/>
                  </a:moveTo>
                  <a:lnTo>
                    <a:pt x="289786" y="0"/>
                  </a:lnTo>
                  <a:lnTo>
                    <a:pt x="289786" y="128880"/>
                  </a:lnTo>
                  <a:lnTo>
                    <a:pt x="0" y="128880"/>
                  </a:lnTo>
                  <a:close/>
                </a:path>
              </a:pathLst>
            </a:custGeom>
            <a:solidFill>
              <a:srgbClr val="004AAD"/>
            </a:solidFill>
          </p:spPr>
        </p:sp>
        <p:sp>
          <p:nvSpPr>
            <p:cNvPr id="29" name="TextBox 29"/>
            <p:cNvSpPr txBox="1"/>
            <p:nvPr/>
          </p:nvSpPr>
          <p:spPr>
            <a:xfrm>
              <a:off x="0" y="-38100"/>
              <a:ext cx="289786" cy="166980"/>
            </a:xfrm>
            <a:prstGeom prst="rect">
              <a:avLst/>
            </a:prstGeom>
          </p:spPr>
          <p:txBody>
            <a:bodyPr lIns="50800" tIns="50800" rIns="50800" bIns="50800" rtlCol="0" anchor="ctr"/>
            <a:lstStyle/>
            <a:p>
              <a:pPr algn="ctr">
                <a:lnSpc>
                  <a:spcPts val="2520"/>
                </a:lnSpc>
              </a:pPr>
              <a:endParaRPr/>
            </a:p>
          </p:txBody>
        </p:sp>
      </p:grpSp>
      <p:sp>
        <p:nvSpPr>
          <p:cNvPr id="30" name="TextBox 30"/>
          <p:cNvSpPr txBox="1"/>
          <p:nvPr/>
        </p:nvSpPr>
        <p:spPr>
          <a:xfrm>
            <a:off x="8420330" y="7521892"/>
            <a:ext cx="823023" cy="389255"/>
          </a:xfrm>
          <a:prstGeom prst="rect">
            <a:avLst/>
          </a:prstGeom>
        </p:spPr>
        <p:txBody>
          <a:bodyPr lIns="0" tIns="0" rIns="0" bIns="0" rtlCol="0" anchor="t">
            <a:spAutoFit/>
          </a:bodyPr>
          <a:lstStyle/>
          <a:p>
            <a:pPr algn="ctr">
              <a:lnSpc>
                <a:spcPts val="3219"/>
              </a:lnSpc>
              <a:spcBef>
                <a:spcPct val="0"/>
              </a:spcBef>
            </a:pPr>
            <a:r>
              <a:rPr lang="en-US" sz="2299" b="1">
                <a:solidFill>
                  <a:srgbClr val="EEEEEE"/>
                </a:solidFill>
                <a:latin typeface="DM Sans Bold"/>
                <a:ea typeface="DM Sans Bold"/>
                <a:cs typeface="DM Sans Bold"/>
                <a:sym typeface="DM Sans Bold"/>
              </a:rPr>
              <a:t>05</a:t>
            </a:r>
          </a:p>
        </p:txBody>
      </p:sp>
      <p:sp>
        <p:nvSpPr>
          <p:cNvPr id="31" name="TextBox 31"/>
          <p:cNvSpPr txBox="1"/>
          <p:nvPr/>
        </p:nvSpPr>
        <p:spPr>
          <a:xfrm>
            <a:off x="13913630" y="4251811"/>
            <a:ext cx="823023" cy="389255"/>
          </a:xfrm>
          <a:prstGeom prst="rect">
            <a:avLst/>
          </a:prstGeom>
        </p:spPr>
        <p:txBody>
          <a:bodyPr lIns="0" tIns="0" rIns="0" bIns="0" rtlCol="0" anchor="t">
            <a:spAutoFit/>
          </a:bodyPr>
          <a:lstStyle/>
          <a:p>
            <a:pPr algn="ctr">
              <a:lnSpc>
                <a:spcPts val="3219"/>
              </a:lnSpc>
              <a:spcBef>
                <a:spcPct val="0"/>
              </a:spcBef>
            </a:pPr>
            <a:r>
              <a:rPr lang="en-US" sz="2299" b="1">
                <a:solidFill>
                  <a:srgbClr val="EEEEEE"/>
                </a:solidFill>
                <a:latin typeface="DM Sans Bold"/>
                <a:ea typeface="DM Sans Bold"/>
                <a:cs typeface="DM Sans Bold"/>
                <a:sym typeface="DM Sans Bold"/>
              </a:rPr>
              <a:t>03</a:t>
            </a:r>
          </a:p>
        </p:txBody>
      </p:sp>
      <p:sp>
        <p:nvSpPr>
          <p:cNvPr id="32" name="TextBox 32"/>
          <p:cNvSpPr txBox="1"/>
          <p:nvPr/>
        </p:nvSpPr>
        <p:spPr>
          <a:xfrm>
            <a:off x="7043403" y="8102980"/>
            <a:ext cx="4369752" cy="1751330"/>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Helvetica World Bold"/>
                <a:ea typeface="Helvetica World Bold"/>
                <a:cs typeface="Helvetica World Bold"/>
                <a:sym typeface="Helvetica World Bold"/>
              </a:rPr>
              <a:t>The website displays recent trending and top posts, ensuring popular content is easily accessible.</a:t>
            </a:r>
          </a:p>
        </p:txBody>
      </p:sp>
      <p:sp>
        <p:nvSpPr>
          <p:cNvPr id="33" name="TextBox 33"/>
          <p:cNvSpPr txBox="1"/>
          <p:nvPr/>
        </p:nvSpPr>
        <p:spPr>
          <a:xfrm>
            <a:off x="12557680" y="8102980"/>
            <a:ext cx="3870735" cy="1713230"/>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Helvetica World Bold"/>
                <a:ea typeface="Helvetica World Bold"/>
                <a:cs typeface="Helvetica World Bold"/>
                <a:sym typeface="Helvetica World Bold"/>
              </a:rPr>
              <a:t>Ensure users never miss out on the best and most updated posts through</a:t>
            </a:r>
          </a:p>
          <a:p>
            <a:pPr algn="l">
              <a:lnSpc>
                <a:spcPts val="3219"/>
              </a:lnSpc>
              <a:spcBef>
                <a:spcPct val="0"/>
              </a:spcBef>
            </a:pPr>
            <a:endParaRPr lang="en-US" sz="2299" b="1">
              <a:solidFill>
                <a:srgbClr val="000000"/>
              </a:solidFill>
              <a:latin typeface="Helvetica World Bold"/>
              <a:ea typeface="Helvetica World Bold"/>
              <a:cs typeface="Helvetica World Bold"/>
              <a:sym typeface="Helvetica World Bold"/>
            </a:endParaRPr>
          </a:p>
        </p:txBody>
      </p:sp>
      <p:grpSp>
        <p:nvGrpSpPr>
          <p:cNvPr id="34" name="Group 34"/>
          <p:cNvGrpSpPr/>
          <p:nvPr/>
        </p:nvGrpSpPr>
        <p:grpSpPr>
          <a:xfrm>
            <a:off x="13664559" y="7569517"/>
            <a:ext cx="1100282" cy="452830"/>
            <a:chOff x="0" y="0"/>
            <a:chExt cx="289786" cy="119264"/>
          </a:xfrm>
        </p:grpSpPr>
        <p:sp>
          <p:nvSpPr>
            <p:cNvPr id="35" name="Freeform 35"/>
            <p:cNvSpPr/>
            <p:nvPr/>
          </p:nvSpPr>
          <p:spPr>
            <a:xfrm>
              <a:off x="0" y="0"/>
              <a:ext cx="289786" cy="119264"/>
            </a:xfrm>
            <a:custGeom>
              <a:avLst/>
              <a:gdLst/>
              <a:ahLst/>
              <a:cxnLst/>
              <a:rect l="l" t="t" r="r" b="b"/>
              <a:pathLst>
                <a:path w="289786" h="119264">
                  <a:moveTo>
                    <a:pt x="0" y="0"/>
                  </a:moveTo>
                  <a:lnTo>
                    <a:pt x="289786" y="0"/>
                  </a:lnTo>
                  <a:lnTo>
                    <a:pt x="289786" y="119264"/>
                  </a:lnTo>
                  <a:lnTo>
                    <a:pt x="0" y="119264"/>
                  </a:lnTo>
                  <a:close/>
                </a:path>
              </a:pathLst>
            </a:custGeom>
            <a:solidFill>
              <a:srgbClr val="004AAD"/>
            </a:solidFill>
          </p:spPr>
        </p:sp>
        <p:sp>
          <p:nvSpPr>
            <p:cNvPr id="36" name="TextBox 36"/>
            <p:cNvSpPr txBox="1"/>
            <p:nvPr/>
          </p:nvSpPr>
          <p:spPr>
            <a:xfrm>
              <a:off x="0" y="-38100"/>
              <a:ext cx="289786" cy="157364"/>
            </a:xfrm>
            <a:prstGeom prst="rect">
              <a:avLst/>
            </a:prstGeom>
          </p:spPr>
          <p:txBody>
            <a:bodyPr lIns="50800" tIns="50800" rIns="50800" bIns="50800" rtlCol="0" anchor="ctr"/>
            <a:lstStyle/>
            <a:p>
              <a:pPr algn="ctr">
                <a:lnSpc>
                  <a:spcPts val="2520"/>
                </a:lnSpc>
              </a:pPr>
              <a:endParaRPr/>
            </a:p>
          </p:txBody>
        </p:sp>
      </p:grpSp>
      <p:sp>
        <p:nvSpPr>
          <p:cNvPr id="37" name="TextBox 37"/>
          <p:cNvSpPr txBox="1"/>
          <p:nvPr/>
        </p:nvSpPr>
        <p:spPr>
          <a:xfrm>
            <a:off x="13803188" y="7577492"/>
            <a:ext cx="823023" cy="389255"/>
          </a:xfrm>
          <a:prstGeom prst="rect">
            <a:avLst/>
          </a:prstGeom>
        </p:spPr>
        <p:txBody>
          <a:bodyPr lIns="0" tIns="0" rIns="0" bIns="0" rtlCol="0" anchor="t">
            <a:spAutoFit/>
          </a:bodyPr>
          <a:lstStyle/>
          <a:p>
            <a:pPr algn="ctr">
              <a:lnSpc>
                <a:spcPts val="3219"/>
              </a:lnSpc>
              <a:spcBef>
                <a:spcPct val="0"/>
              </a:spcBef>
            </a:pPr>
            <a:r>
              <a:rPr lang="en-US" sz="2299" b="1">
                <a:solidFill>
                  <a:srgbClr val="EEEEEE"/>
                </a:solidFill>
                <a:latin typeface="DM Sans Bold"/>
                <a:ea typeface="DM Sans Bold"/>
                <a:cs typeface="DM Sans Bold"/>
                <a:sym typeface="DM Sans Bold"/>
              </a:rPr>
              <a:t>06</a:t>
            </a:r>
          </a:p>
        </p:txBody>
      </p:sp>
      <p:sp>
        <p:nvSpPr>
          <p:cNvPr id="38" name="TextBox 38"/>
          <p:cNvSpPr txBox="1"/>
          <p:nvPr/>
        </p:nvSpPr>
        <p:spPr>
          <a:xfrm>
            <a:off x="9096013" y="980668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97442"/>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344147" y="1789561"/>
            <a:ext cx="15293797" cy="3159757"/>
          </a:xfrm>
          <a:prstGeom prst="rect">
            <a:avLst/>
          </a:prstGeom>
        </p:spPr>
        <p:txBody>
          <a:bodyPr lIns="0" tIns="0" rIns="0" bIns="0" rtlCol="0" anchor="t">
            <a:spAutoFit/>
          </a:bodyPr>
          <a:lstStyle/>
          <a:p>
            <a:pPr algn="l">
              <a:lnSpc>
                <a:spcPts val="12740"/>
              </a:lnSpc>
            </a:pPr>
            <a:r>
              <a:rPr lang="en-US" sz="9100" spc="-700">
                <a:solidFill>
                  <a:srgbClr val="000000"/>
                </a:solidFill>
                <a:latin typeface="DM Sans"/>
                <a:ea typeface="DM Sans"/>
                <a:cs typeface="DM Sans"/>
                <a:sym typeface="DM Sans"/>
              </a:rPr>
              <a:t>TOOLS AND TECHNOLOGY</a:t>
            </a:r>
          </a:p>
          <a:p>
            <a:pPr algn="l">
              <a:lnSpc>
                <a:spcPts val="12740"/>
              </a:lnSpc>
              <a:spcBef>
                <a:spcPct val="0"/>
              </a:spcBef>
            </a:pPr>
            <a:endParaRPr lang="en-US" sz="9100" spc="-700">
              <a:solidFill>
                <a:srgbClr val="000000"/>
              </a:solidFill>
              <a:latin typeface="DM Sans"/>
              <a:ea typeface="DM Sans"/>
              <a:cs typeface="DM Sans"/>
              <a:sym typeface="DM Sans"/>
            </a:endParaRPr>
          </a:p>
        </p:txBody>
      </p:sp>
      <p:sp>
        <p:nvSpPr>
          <p:cNvPr id="6" name="TextBox 6"/>
          <p:cNvSpPr txBox="1"/>
          <p:nvPr/>
        </p:nvSpPr>
        <p:spPr>
          <a:xfrm>
            <a:off x="3941593" y="4041140"/>
            <a:ext cx="4168658" cy="1102360"/>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HTML</a:t>
            </a:r>
          </a:p>
          <a:p>
            <a:pPr algn="l">
              <a:lnSpc>
                <a:spcPts val="4339"/>
              </a:lnSpc>
              <a:spcBef>
                <a:spcPct val="0"/>
              </a:spcBef>
            </a:pPr>
            <a:endParaRPr lang="en-US" sz="3099" b="1">
              <a:solidFill>
                <a:srgbClr val="000000"/>
              </a:solidFill>
              <a:latin typeface="Helvetica World Bold"/>
              <a:ea typeface="Helvetica World Bold"/>
              <a:cs typeface="Helvetica World Bold"/>
              <a:sym typeface="Helvetica World Bold"/>
            </a:endParaRPr>
          </a:p>
        </p:txBody>
      </p:sp>
      <p:sp>
        <p:nvSpPr>
          <p:cNvPr id="7" name="Freeform 7"/>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rot="-2700000">
            <a:off x="3069532" y="4257580"/>
            <a:ext cx="317690" cy="317690"/>
            <a:chOff x="0" y="0"/>
            <a:chExt cx="83671" cy="83671"/>
          </a:xfrm>
        </p:grpSpPr>
        <p:sp>
          <p:nvSpPr>
            <p:cNvPr id="10" name="Freeform 10"/>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1" name="TextBox 11"/>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rot="-2700000">
            <a:off x="3069532" y="5410372"/>
            <a:ext cx="317690" cy="317690"/>
            <a:chOff x="0" y="0"/>
            <a:chExt cx="83671" cy="83671"/>
          </a:xfrm>
        </p:grpSpPr>
        <p:sp>
          <p:nvSpPr>
            <p:cNvPr id="13" name="Freeform 13"/>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4" name="TextBox 14"/>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3941593" y="5234422"/>
            <a:ext cx="4168658" cy="559435"/>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CSS</a:t>
            </a:r>
          </a:p>
        </p:txBody>
      </p:sp>
      <p:grpSp>
        <p:nvGrpSpPr>
          <p:cNvPr id="16" name="Group 16"/>
          <p:cNvGrpSpPr/>
          <p:nvPr/>
        </p:nvGrpSpPr>
        <p:grpSpPr>
          <a:xfrm rot="-2700000">
            <a:off x="3069532" y="6564503"/>
            <a:ext cx="317690" cy="317690"/>
            <a:chOff x="0" y="0"/>
            <a:chExt cx="83671" cy="83671"/>
          </a:xfrm>
        </p:grpSpPr>
        <p:sp>
          <p:nvSpPr>
            <p:cNvPr id="17" name="Freeform 17"/>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8" name="TextBox 18"/>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9" name="TextBox 19"/>
          <p:cNvSpPr txBox="1"/>
          <p:nvPr/>
        </p:nvSpPr>
        <p:spPr>
          <a:xfrm>
            <a:off x="3941593" y="6388553"/>
            <a:ext cx="4168658" cy="559435"/>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PHP</a:t>
            </a:r>
          </a:p>
        </p:txBody>
      </p:sp>
      <p:grpSp>
        <p:nvGrpSpPr>
          <p:cNvPr id="20" name="Group 20"/>
          <p:cNvGrpSpPr/>
          <p:nvPr/>
        </p:nvGrpSpPr>
        <p:grpSpPr>
          <a:xfrm rot="-2700000">
            <a:off x="3069532" y="7718634"/>
            <a:ext cx="317690" cy="317690"/>
            <a:chOff x="0" y="0"/>
            <a:chExt cx="83671" cy="83671"/>
          </a:xfrm>
        </p:grpSpPr>
        <p:sp>
          <p:nvSpPr>
            <p:cNvPr id="21" name="Freeform 21"/>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22" name="TextBox 22"/>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23" name="TextBox 23"/>
          <p:cNvSpPr txBox="1"/>
          <p:nvPr/>
        </p:nvSpPr>
        <p:spPr>
          <a:xfrm>
            <a:off x="3941593" y="7538539"/>
            <a:ext cx="4040347" cy="1070189"/>
          </a:xfrm>
          <a:prstGeom prst="rect">
            <a:avLst/>
          </a:prstGeom>
        </p:spPr>
        <p:txBody>
          <a:bodyPr lIns="0" tIns="0" rIns="0" bIns="0" rtlCol="0" anchor="t">
            <a:spAutoFit/>
          </a:bodyPr>
          <a:lstStyle/>
          <a:p>
            <a:pPr algn="l">
              <a:lnSpc>
                <a:spcPts val="4206"/>
              </a:lnSpc>
            </a:pPr>
            <a:r>
              <a:rPr lang="en-US" sz="3004" b="1">
                <a:solidFill>
                  <a:srgbClr val="000000"/>
                </a:solidFill>
                <a:latin typeface="Helvetica World Bold"/>
                <a:ea typeface="Helvetica World Bold"/>
                <a:cs typeface="Helvetica World Bold"/>
                <a:sym typeface="Helvetica World Bold"/>
              </a:rPr>
              <a:t>Java Script</a:t>
            </a:r>
          </a:p>
          <a:p>
            <a:pPr algn="l">
              <a:lnSpc>
                <a:spcPts val="4206"/>
              </a:lnSpc>
              <a:spcBef>
                <a:spcPct val="0"/>
              </a:spcBef>
            </a:pPr>
            <a:endParaRPr lang="en-US" sz="3004" b="1">
              <a:solidFill>
                <a:srgbClr val="000000"/>
              </a:solidFill>
              <a:latin typeface="Helvetica World Bold"/>
              <a:ea typeface="Helvetica World Bold"/>
              <a:cs typeface="Helvetica World Bold"/>
              <a:sym typeface="Helvetica World Bold"/>
            </a:endParaRPr>
          </a:p>
        </p:txBody>
      </p:sp>
      <p:grpSp>
        <p:nvGrpSpPr>
          <p:cNvPr id="24" name="Group 24"/>
          <p:cNvGrpSpPr/>
          <p:nvPr/>
        </p:nvGrpSpPr>
        <p:grpSpPr>
          <a:xfrm rot="-2700000">
            <a:off x="3069532" y="8874815"/>
            <a:ext cx="317690" cy="317690"/>
            <a:chOff x="0" y="0"/>
            <a:chExt cx="83671" cy="83671"/>
          </a:xfrm>
        </p:grpSpPr>
        <p:sp>
          <p:nvSpPr>
            <p:cNvPr id="25" name="Freeform 25"/>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26" name="TextBox 26"/>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27" name="TextBox 27"/>
          <p:cNvSpPr txBox="1"/>
          <p:nvPr/>
        </p:nvSpPr>
        <p:spPr>
          <a:xfrm>
            <a:off x="3941593" y="8703978"/>
            <a:ext cx="4040347" cy="543975"/>
          </a:xfrm>
          <a:prstGeom prst="rect">
            <a:avLst/>
          </a:prstGeom>
        </p:spPr>
        <p:txBody>
          <a:bodyPr lIns="0" tIns="0" rIns="0" bIns="0" rtlCol="0" anchor="t">
            <a:spAutoFit/>
          </a:bodyPr>
          <a:lstStyle/>
          <a:p>
            <a:pPr algn="l">
              <a:lnSpc>
                <a:spcPts val="4206"/>
              </a:lnSpc>
              <a:spcBef>
                <a:spcPct val="0"/>
              </a:spcBef>
            </a:pPr>
            <a:r>
              <a:rPr lang="en-US" sz="3004" b="1">
                <a:solidFill>
                  <a:srgbClr val="000000"/>
                </a:solidFill>
                <a:latin typeface="Helvetica World Bold"/>
                <a:ea typeface="Helvetica World Bold"/>
                <a:cs typeface="Helvetica World Bold"/>
                <a:sym typeface="Helvetica World Bold"/>
              </a:rPr>
              <a:t>MySQL</a:t>
            </a:r>
          </a:p>
        </p:txBody>
      </p:sp>
      <p:grpSp>
        <p:nvGrpSpPr>
          <p:cNvPr id="28" name="Group 28"/>
          <p:cNvGrpSpPr/>
          <p:nvPr/>
        </p:nvGrpSpPr>
        <p:grpSpPr>
          <a:xfrm rot="-2700000">
            <a:off x="9870132" y="4257580"/>
            <a:ext cx="317690" cy="317690"/>
            <a:chOff x="0" y="0"/>
            <a:chExt cx="83671" cy="83671"/>
          </a:xfrm>
        </p:grpSpPr>
        <p:sp>
          <p:nvSpPr>
            <p:cNvPr id="29" name="Freeform 29"/>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30" name="TextBox 30"/>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31" name="TextBox 31"/>
          <p:cNvSpPr txBox="1"/>
          <p:nvPr/>
        </p:nvSpPr>
        <p:spPr>
          <a:xfrm>
            <a:off x="10559173" y="4134635"/>
            <a:ext cx="4040347" cy="1070189"/>
          </a:xfrm>
          <a:prstGeom prst="rect">
            <a:avLst/>
          </a:prstGeom>
        </p:spPr>
        <p:txBody>
          <a:bodyPr lIns="0" tIns="0" rIns="0" bIns="0" rtlCol="0" anchor="t">
            <a:spAutoFit/>
          </a:bodyPr>
          <a:lstStyle/>
          <a:p>
            <a:pPr algn="l">
              <a:lnSpc>
                <a:spcPts val="4206"/>
              </a:lnSpc>
            </a:pPr>
            <a:r>
              <a:rPr lang="en-US" sz="3004" b="1">
                <a:solidFill>
                  <a:srgbClr val="000000"/>
                </a:solidFill>
                <a:latin typeface="Helvetica World Bold"/>
                <a:ea typeface="Helvetica World Bold"/>
                <a:cs typeface="Helvetica World Bold"/>
                <a:sym typeface="Helvetica World Bold"/>
              </a:rPr>
              <a:t>Visual Studio</a:t>
            </a:r>
          </a:p>
          <a:p>
            <a:pPr algn="l">
              <a:lnSpc>
                <a:spcPts val="4206"/>
              </a:lnSpc>
              <a:spcBef>
                <a:spcPct val="0"/>
              </a:spcBef>
            </a:pPr>
            <a:endParaRPr lang="en-US" sz="3004" b="1">
              <a:solidFill>
                <a:srgbClr val="000000"/>
              </a:solidFill>
              <a:latin typeface="Helvetica World Bold"/>
              <a:ea typeface="Helvetica World Bold"/>
              <a:cs typeface="Helvetica World Bold"/>
              <a:sym typeface="Helvetica World Bold"/>
            </a:endParaRPr>
          </a:p>
        </p:txBody>
      </p:sp>
      <p:grpSp>
        <p:nvGrpSpPr>
          <p:cNvPr id="32" name="Group 32"/>
          <p:cNvGrpSpPr/>
          <p:nvPr/>
        </p:nvGrpSpPr>
        <p:grpSpPr>
          <a:xfrm rot="-2700000">
            <a:off x="9870132" y="5410372"/>
            <a:ext cx="317690" cy="317690"/>
            <a:chOff x="0" y="0"/>
            <a:chExt cx="83671" cy="83671"/>
          </a:xfrm>
        </p:grpSpPr>
        <p:sp>
          <p:nvSpPr>
            <p:cNvPr id="33" name="Freeform 33"/>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34" name="TextBox 34"/>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35" name="TextBox 35"/>
          <p:cNvSpPr txBox="1"/>
          <p:nvPr/>
        </p:nvSpPr>
        <p:spPr>
          <a:xfrm>
            <a:off x="10739393" y="5230188"/>
            <a:ext cx="4040347" cy="1070189"/>
          </a:xfrm>
          <a:prstGeom prst="rect">
            <a:avLst/>
          </a:prstGeom>
        </p:spPr>
        <p:txBody>
          <a:bodyPr lIns="0" tIns="0" rIns="0" bIns="0" rtlCol="0" anchor="t">
            <a:spAutoFit/>
          </a:bodyPr>
          <a:lstStyle/>
          <a:p>
            <a:pPr algn="l">
              <a:lnSpc>
                <a:spcPts val="4206"/>
              </a:lnSpc>
            </a:pPr>
            <a:r>
              <a:rPr lang="en-US" sz="3004" b="1">
                <a:solidFill>
                  <a:srgbClr val="000000"/>
                </a:solidFill>
                <a:latin typeface="Helvetica World Bold"/>
                <a:ea typeface="Helvetica World Bold"/>
                <a:cs typeface="Helvetica World Bold"/>
                <a:sym typeface="Helvetica World Bold"/>
              </a:rPr>
              <a:t>XAMPP</a:t>
            </a:r>
          </a:p>
          <a:p>
            <a:pPr algn="l">
              <a:lnSpc>
                <a:spcPts val="4206"/>
              </a:lnSpc>
              <a:spcBef>
                <a:spcPct val="0"/>
              </a:spcBef>
            </a:pPr>
            <a:endParaRPr lang="en-US" sz="3004" b="1">
              <a:solidFill>
                <a:srgbClr val="000000"/>
              </a:solidFill>
              <a:latin typeface="Helvetica World Bold"/>
              <a:ea typeface="Helvetica World Bold"/>
              <a:cs typeface="Helvetica World Bold"/>
              <a:sym typeface="Helvetica World Bold"/>
            </a:endParaRPr>
          </a:p>
        </p:txBody>
      </p:sp>
      <p:sp>
        <p:nvSpPr>
          <p:cNvPr id="36" name="TextBox 36"/>
          <p:cNvSpPr txBox="1"/>
          <p:nvPr/>
        </p:nvSpPr>
        <p:spPr>
          <a:xfrm>
            <a:off x="9273031" y="978899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166352" y="2585930"/>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703002" y="756771"/>
            <a:ext cx="15293797" cy="3258183"/>
          </a:xfrm>
          <a:prstGeom prst="rect">
            <a:avLst/>
          </a:prstGeom>
        </p:spPr>
        <p:txBody>
          <a:bodyPr lIns="0" tIns="0" rIns="0" bIns="0" rtlCol="0" anchor="t">
            <a:spAutoFit/>
          </a:bodyPr>
          <a:lstStyle/>
          <a:p>
            <a:pPr algn="l">
              <a:lnSpc>
                <a:spcPts val="13439"/>
              </a:lnSpc>
            </a:pPr>
            <a:r>
              <a:rPr lang="en-US" sz="9600" spc="-739">
                <a:solidFill>
                  <a:srgbClr val="000000"/>
                </a:solidFill>
                <a:latin typeface="DM Sans"/>
                <a:ea typeface="DM Sans"/>
                <a:cs typeface="DM Sans"/>
                <a:sym typeface="DM Sans"/>
              </a:rPr>
              <a:t>User InterFace</a:t>
            </a:r>
          </a:p>
          <a:p>
            <a:pPr algn="l">
              <a:lnSpc>
                <a:spcPts val="12740"/>
              </a:lnSpc>
              <a:spcBef>
                <a:spcPct val="0"/>
              </a:spcBef>
            </a:pPr>
            <a:endParaRPr lang="en-US" sz="9600" spc="-739">
              <a:solidFill>
                <a:srgbClr val="000000"/>
              </a:solidFill>
              <a:latin typeface="DM Sans"/>
              <a:ea typeface="DM Sans"/>
              <a:cs typeface="DM Sans"/>
              <a:sym typeface="DM Sans"/>
            </a:endParaRPr>
          </a:p>
        </p:txBody>
      </p:sp>
      <p:sp>
        <p:nvSpPr>
          <p:cNvPr id="6" name="Freeform 6"/>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931048" y="4801608"/>
            <a:ext cx="2598071" cy="2598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1E69"/>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332"/>
                </a:lnSpc>
              </a:pPr>
              <a:r>
                <a:rPr lang="en-US" sz="3094" spc="30">
                  <a:solidFill>
                    <a:srgbClr val="FFFFFF"/>
                  </a:solidFill>
                  <a:latin typeface="Canva Sans"/>
                  <a:ea typeface="Canva Sans"/>
                  <a:cs typeface="Canva Sans"/>
                  <a:sym typeface="Canva Sans"/>
                </a:rPr>
                <a:t>Structure</a:t>
              </a:r>
            </a:p>
          </p:txBody>
        </p:sp>
      </p:grpSp>
      <p:sp>
        <p:nvSpPr>
          <p:cNvPr id="11" name="Freeform 11"/>
          <p:cNvSpPr/>
          <p:nvPr/>
        </p:nvSpPr>
        <p:spPr>
          <a:xfrm rot="9706662" flipH="1">
            <a:off x="2604604" y="4220944"/>
            <a:ext cx="2334491" cy="659494"/>
          </a:xfrm>
          <a:custGeom>
            <a:avLst/>
            <a:gdLst/>
            <a:ahLst/>
            <a:cxnLst/>
            <a:rect l="l" t="t" r="r" b="b"/>
            <a:pathLst>
              <a:path w="2334491" h="659494">
                <a:moveTo>
                  <a:pt x="2334491" y="0"/>
                </a:moveTo>
                <a:lnTo>
                  <a:pt x="0" y="0"/>
                </a:lnTo>
                <a:lnTo>
                  <a:pt x="0" y="659494"/>
                </a:lnTo>
                <a:lnTo>
                  <a:pt x="2334491" y="659494"/>
                </a:lnTo>
                <a:lnTo>
                  <a:pt x="233449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243231">
            <a:off x="3542854" y="5604445"/>
            <a:ext cx="1630155" cy="446255"/>
          </a:xfrm>
          <a:custGeom>
            <a:avLst/>
            <a:gdLst/>
            <a:ahLst/>
            <a:cxnLst/>
            <a:rect l="l" t="t" r="r" b="b"/>
            <a:pathLst>
              <a:path w="1630155" h="446255">
                <a:moveTo>
                  <a:pt x="0" y="0"/>
                </a:moveTo>
                <a:lnTo>
                  <a:pt x="1630155" y="0"/>
                </a:lnTo>
                <a:lnTo>
                  <a:pt x="1630155" y="446255"/>
                </a:lnTo>
                <a:lnTo>
                  <a:pt x="0" y="44625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rot="1088715">
            <a:off x="3235715" y="6834724"/>
            <a:ext cx="2417418" cy="682921"/>
          </a:xfrm>
          <a:custGeom>
            <a:avLst/>
            <a:gdLst/>
            <a:ahLst/>
            <a:cxnLst/>
            <a:rect l="l" t="t" r="r" b="b"/>
            <a:pathLst>
              <a:path w="2417418" h="682921">
                <a:moveTo>
                  <a:pt x="0" y="0"/>
                </a:moveTo>
                <a:lnTo>
                  <a:pt x="2417418" y="0"/>
                </a:lnTo>
                <a:lnTo>
                  <a:pt x="2417418" y="682920"/>
                </a:lnTo>
                <a:lnTo>
                  <a:pt x="0" y="68292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4" name="Group 14"/>
          <p:cNvGrpSpPr/>
          <p:nvPr/>
        </p:nvGrpSpPr>
        <p:grpSpPr>
          <a:xfrm>
            <a:off x="5699364" y="3475826"/>
            <a:ext cx="3573978" cy="1078257"/>
            <a:chOff x="0" y="0"/>
            <a:chExt cx="1347049" cy="406400"/>
          </a:xfrm>
        </p:grpSpPr>
        <p:sp>
          <p:nvSpPr>
            <p:cNvPr id="15" name="Freeform 15"/>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091E69"/>
            </a:solidFill>
          </p:spPr>
        </p:sp>
        <p:sp>
          <p:nvSpPr>
            <p:cNvPr id="16" name="TextBox 16"/>
            <p:cNvSpPr txBox="1"/>
            <p:nvPr/>
          </p:nvSpPr>
          <p:spPr>
            <a:xfrm>
              <a:off x="0" y="-38100"/>
              <a:ext cx="1347049" cy="444500"/>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Sign In</a:t>
              </a:r>
            </a:p>
          </p:txBody>
        </p:sp>
      </p:grpSp>
      <p:grpSp>
        <p:nvGrpSpPr>
          <p:cNvPr id="17" name="Group 17"/>
          <p:cNvGrpSpPr/>
          <p:nvPr/>
        </p:nvGrpSpPr>
        <p:grpSpPr>
          <a:xfrm>
            <a:off x="5570022" y="5153863"/>
            <a:ext cx="3573978" cy="1078257"/>
            <a:chOff x="0" y="0"/>
            <a:chExt cx="1347049" cy="406400"/>
          </a:xfrm>
        </p:grpSpPr>
        <p:sp>
          <p:nvSpPr>
            <p:cNvPr id="18" name="Freeform 18"/>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3326B"/>
            </a:solidFill>
          </p:spPr>
        </p:sp>
        <p:sp>
          <p:nvSpPr>
            <p:cNvPr id="19" name="TextBox 19"/>
            <p:cNvSpPr txBox="1"/>
            <p:nvPr/>
          </p:nvSpPr>
          <p:spPr>
            <a:xfrm>
              <a:off x="0" y="-47625"/>
              <a:ext cx="1347049" cy="454025"/>
            </a:xfrm>
            <a:prstGeom prst="rect">
              <a:avLst/>
            </a:prstGeom>
          </p:spPr>
          <p:txBody>
            <a:bodyPr lIns="50800" tIns="50800" rIns="50800" bIns="50800" rtlCol="0" anchor="ctr"/>
            <a:lstStyle/>
            <a:p>
              <a:pPr algn="ctr">
                <a:lnSpc>
                  <a:spcPts val="3492"/>
                </a:lnSpc>
              </a:pPr>
              <a:r>
                <a:rPr lang="en-US" sz="2494" spc="24">
                  <a:solidFill>
                    <a:srgbClr val="FFFFFF"/>
                  </a:solidFill>
                  <a:latin typeface="Canva Sans"/>
                  <a:ea typeface="Canva Sans"/>
                  <a:cs typeface="Canva Sans"/>
                  <a:sym typeface="Canva Sans"/>
                </a:rPr>
                <a:t>User Profile and Home Page</a:t>
              </a:r>
            </a:p>
          </p:txBody>
        </p:sp>
      </p:grpSp>
      <p:grpSp>
        <p:nvGrpSpPr>
          <p:cNvPr id="20" name="Group 20"/>
          <p:cNvGrpSpPr/>
          <p:nvPr/>
        </p:nvGrpSpPr>
        <p:grpSpPr>
          <a:xfrm>
            <a:off x="5775923" y="7176184"/>
            <a:ext cx="3573978" cy="889518"/>
            <a:chOff x="0" y="0"/>
            <a:chExt cx="1347049" cy="335263"/>
          </a:xfrm>
        </p:grpSpPr>
        <p:sp>
          <p:nvSpPr>
            <p:cNvPr id="21" name="Freeform 21"/>
            <p:cNvSpPr/>
            <p:nvPr/>
          </p:nvSpPr>
          <p:spPr>
            <a:xfrm>
              <a:off x="0" y="0"/>
              <a:ext cx="1347049" cy="335263"/>
            </a:xfrm>
            <a:custGeom>
              <a:avLst/>
              <a:gdLst/>
              <a:ahLst/>
              <a:cxnLst/>
              <a:rect l="l" t="t" r="r" b="b"/>
              <a:pathLst>
                <a:path w="1347049" h="335263">
                  <a:moveTo>
                    <a:pt x="1143849" y="0"/>
                  </a:moveTo>
                  <a:cubicBezTo>
                    <a:pt x="1256073" y="0"/>
                    <a:pt x="1347049" y="75051"/>
                    <a:pt x="1347049" y="167632"/>
                  </a:cubicBezTo>
                  <a:cubicBezTo>
                    <a:pt x="1347049" y="260212"/>
                    <a:pt x="1256073" y="335263"/>
                    <a:pt x="1143849" y="335263"/>
                  </a:cubicBezTo>
                  <a:lnTo>
                    <a:pt x="203200" y="335263"/>
                  </a:lnTo>
                  <a:cubicBezTo>
                    <a:pt x="90976" y="335263"/>
                    <a:pt x="0" y="260212"/>
                    <a:pt x="0" y="167632"/>
                  </a:cubicBezTo>
                  <a:cubicBezTo>
                    <a:pt x="0" y="75051"/>
                    <a:pt x="90976" y="0"/>
                    <a:pt x="203200" y="0"/>
                  </a:cubicBezTo>
                  <a:close/>
                </a:path>
              </a:pathLst>
            </a:custGeom>
            <a:solidFill>
              <a:srgbClr val="091E69"/>
            </a:solidFill>
          </p:spPr>
        </p:sp>
        <p:sp>
          <p:nvSpPr>
            <p:cNvPr id="22" name="TextBox 22"/>
            <p:cNvSpPr txBox="1"/>
            <p:nvPr/>
          </p:nvSpPr>
          <p:spPr>
            <a:xfrm>
              <a:off x="0" y="-38100"/>
              <a:ext cx="1347049" cy="373363"/>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Catagories</a:t>
              </a:r>
            </a:p>
          </p:txBody>
        </p:sp>
      </p:grpSp>
      <p:sp>
        <p:nvSpPr>
          <p:cNvPr id="23" name="Freeform 23"/>
          <p:cNvSpPr/>
          <p:nvPr/>
        </p:nvSpPr>
        <p:spPr>
          <a:xfrm rot="680685">
            <a:off x="8947308" y="5663564"/>
            <a:ext cx="2197201" cy="601484"/>
          </a:xfrm>
          <a:custGeom>
            <a:avLst/>
            <a:gdLst/>
            <a:ahLst/>
            <a:cxnLst/>
            <a:rect l="l" t="t" r="r" b="b"/>
            <a:pathLst>
              <a:path w="2197201" h="601484">
                <a:moveTo>
                  <a:pt x="0" y="0"/>
                </a:moveTo>
                <a:lnTo>
                  <a:pt x="2197201" y="0"/>
                </a:lnTo>
                <a:lnTo>
                  <a:pt x="2197201" y="601484"/>
                </a:lnTo>
                <a:lnTo>
                  <a:pt x="0" y="6014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Freeform 24"/>
          <p:cNvSpPr/>
          <p:nvPr/>
        </p:nvSpPr>
        <p:spPr>
          <a:xfrm rot="83826">
            <a:off x="9279322" y="3800883"/>
            <a:ext cx="1875473" cy="513411"/>
          </a:xfrm>
          <a:custGeom>
            <a:avLst/>
            <a:gdLst/>
            <a:ahLst/>
            <a:cxnLst/>
            <a:rect l="l" t="t" r="r" b="b"/>
            <a:pathLst>
              <a:path w="1875473" h="513411">
                <a:moveTo>
                  <a:pt x="0" y="0"/>
                </a:moveTo>
                <a:lnTo>
                  <a:pt x="1875472" y="0"/>
                </a:lnTo>
                <a:lnTo>
                  <a:pt x="1875472" y="513410"/>
                </a:lnTo>
                <a:lnTo>
                  <a:pt x="0" y="51341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5" name="Freeform 25"/>
          <p:cNvSpPr/>
          <p:nvPr/>
        </p:nvSpPr>
        <p:spPr>
          <a:xfrm>
            <a:off x="11546435" y="2855625"/>
            <a:ext cx="5564632" cy="1945983"/>
          </a:xfrm>
          <a:custGeom>
            <a:avLst/>
            <a:gdLst/>
            <a:ahLst/>
            <a:cxnLst/>
            <a:rect l="l" t="t" r="r" b="b"/>
            <a:pathLst>
              <a:path w="5564632" h="1945983">
                <a:moveTo>
                  <a:pt x="0" y="0"/>
                </a:moveTo>
                <a:lnTo>
                  <a:pt x="5564633" y="0"/>
                </a:lnTo>
                <a:lnTo>
                  <a:pt x="5564633" y="1945983"/>
                </a:lnTo>
                <a:lnTo>
                  <a:pt x="0" y="1945983"/>
                </a:lnTo>
                <a:lnTo>
                  <a:pt x="0" y="0"/>
                </a:lnTo>
                <a:close/>
              </a:path>
            </a:pathLst>
          </a:custGeom>
          <a:blipFill>
            <a:blip r:embed="rId12"/>
            <a:stretch>
              <a:fillRect b="-7590"/>
            </a:stretch>
          </a:blipFill>
        </p:spPr>
      </p:sp>
      <p:sp>
        <p:nvSpPr>
          <p:cNvPr id="26" name="Freeform 26"/>
          <p:cNvSpPr/>
          <p:nvPr/>
        </p:nvSpPr>
        <p:spPr>
          <a:xfrm rot="1161773">
            <a:off x="9108172" y="7808996"/>
            <a:ext cx="1875473" cy="513411"/>
          </a:xfrm>
          <a:custGeom>
            <a:avLst/>
            <a:gdLst/>
            <a:ahLst/>
            <a:cxnLst/>
            <a:rect l="l" t="t" r="r" b="b"/>
            <a:pathLst>
              <a:path w="1875473" h="513411">
                <a:moveTo>
                  <a:pt x="0" y="0"/>
                </a:moveTo>
                <a:lnTo>
                  <a:pt x="1875473" y="0"/>
                </a:lnTo>
                <a:lnTo>
                  <a:pt x="1875473" y="513411"/>
                </a:lnTo>
                <a:lnTo>
                  <a:pt x="0" y="51341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8" name="Freeform 28"/>
          <p:cNvSpPr/>
          <p:nvPr/>
        </p:nvSpPr>
        <p:spPr>
          <a:xfrm>
            <a:off x="11546435" y="7620943"/>
            <a:ext cx="5229695" cy="2497179"/>
          </a:xfrm>
          <a:custGeom>
            <a:avLst/>
            <a:gdLst/>
            <a:ahLst/>
            <a:cxnLst/>
            <a:rect l="l" t="t" r="r" b="b"/>
            <a:pathLst>
              <a:path w="5229695" h="2497179">
                <a:moveTo>
                  <a:pt x="0" y="0"/>
                </a:moveTo>
                <a:lnTo>
                  <a:pt x="5229695" y="0"/>
                </a:lnTo>
                <a:lnTo>
                  <a:pt x="5229695" y="2497179"/>
                </a:lnTo>
                <a:lnTo>
                  <a:pt x="0" y="2497179"/>
                </a:lnTo>
                <a:lnTo>
                  <a:pt x="0" y="0"/>
                </a:lnTo>
                <a:close/>
              </a:path>
            </a:pathLst>
          </a:custGeom>
          <a:blipFill>
            <a:blip r:embed="rId13"/>
            <a:stretch>
              <a:fillRect/>
            </a:stretch>
          </a:blipFill>
        </p:spPr>
      </p:sp>
      <p:sp>
        <p:nvSpPr>
          <p:cNvPr id="29" name="TextBox 29"/>
          <p:cNvSpPr txBox="1"/>
          <p:nvPr/>
        </p:nvSpPr>
        <p:spPr>
          <a:xfrm>
            <a:off x="9068916" y="9768872"/>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pic>
        <p:nvPicPr>
          <p:cNvPr id="30" name="Picture 29"/>
          <p:cNvPicPr>
            <a:picLocks noChangeAspect="1"/>
          </p:cNvPicPr>
          <p:nvPr/>
        </p:nvPicPr>
        <p:blipFill>
          <a:blip r:embed="rId14"/>
          <a:stretch>
            <a:fillRect/>
          </a:stretch>
        </p:blipFill>
        <p:spPr>
          <a:xfrm>
            <a:off x="11546434" y="4874770"/>
            <a:ext cx="5229695" cy="269271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166352" y="2585930"/>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703002" y="756771"/>
            <a:ext cx="15293797" cy="3258183"/>
          </a:xfrm>
          <a:prstGeom prst="rect">
            <a:avLst/>
          </a:prstGeom>
        </p:spPr>
        <p:txBody>
          <a:bodyPr lIns="0" tIns="0" rIns="0" bIns="0" rtlCol="0" anchor="t">
            <a:spAutoFit/>
          </a:bodyPr>
          <a:lstStyle/>
          <a:p>
            <a:pPr algn="l">
              <a:lnSpc>
                <a:spcPts val="13439"/>
              </a:lnSpc>
            </a:pPr>
            <a:r>
              <a:rPr lang="en-US" sz="9600" spc="-739">
                <a:solidFill>
                  <a:srgbClr val="000000"/>
                </a:solidFill>
                <a:latin typeface="DM Sans"/>
                <a:ea typeface="DM Sans"/>
                <a:cs typeface="DM Sans"/>
                <a:sym typeface="DM Sans"/>
              </a:rPr>
              <a:t>User InterFace</a:t>
            </a:r>
          </a:p>
          <a:p>
            <a:pPr algn="l">
              <a:lnSpc>
                <a:spcPts val="12740"/>
              </a:lnSpc>
              <a:spcBef>
                <a:spcPct val="0"/>
              </a:spcBef>
            </a:pPr>
            <a:endParaRPr lang="en-US" sz="9600" spc="-739">
              <a:solidFill>
                <a:srgbClr val="000000"/>
              </a:solidFill>
              <a:latin typeface="DM Sans"/>
              <a:ea typeface="DM Sans"/>
              <a:cs typeface="DM Sans"/>
              <a:sym typeface="DM Sans"/>
            </a:endParaRPr>
          </a:p>
        </p:txBody>
      </p:sp>
      <p:sp>
        <p:nvSpPr>
          <p:cNvPr id="6" name="Freeform 6"/>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931048" y="4801608"/>
            <a:ext cx="2598071" cy="2598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1E69"/>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332"/>
                </a:lnSpc>
              </a:pPr>
              <a:r>
                <a:rPr lang="en-US" sz="3094" spc="30">
                  <a:solidFill>
                    <a:srgbClr val="FFFFFF"/>
                  </a:solidFill>
                  <a:latin typeface="Canva Sans"/>
                  <a:ea typeface="Canva Sans"/>
                  <a:cs typeface="Canva Sans"/>
                  <a:sym typeface="Canva Sans"/>
                </a:rPr>
                <a:t>Structure</a:t>
              </a:r>
            </a:p>
          </p:txBody>
        </p:sp>
      </p:grpSp>
      <p:sp>
        <p:nvSpPr>
          <p:cNvPr id="11" name="Freeform 11"/>
          <p:cNvSpPr/>
          <p:nvPr/>
        </p:nvSpPr>
        <p:spPr>
          <a:xfrm rot="9706662" flipH="1">
            <a:off x="2604604" y="4220944"/>
            <a:ext cx="2334491" cy="659494"/>
          </a:xfrm>
          <a:custGeom>
            <a:avLst/>
            <a:gdLst/>
            <a:ahLst/>
            <a:cxnLst/>
            <a:rect l="l" t="t" r="r" b="b"/>
            <a:pathLst>
              <a:path w="2334491" h="659494">
                <a:moveTo>
                  <a:pt x="2334491" y="0"/>
                </a:moveTo>
                <a:lnTo>
                  <a:pt x="0" y="0"/>
                </a:lnTo>
                <a:lnTo>
                  <a:pt x="0" y="659494"/>
                </a:lnTo>
                <a:lnTo>
                  <a:pt x="2334491" y="659494"/>
                </a:lnTo>
                <a:lnTo>
                  <a:pt x="233449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243231">
            <a:off x="3542854" y="5604445"/>
            <a:ext cx="1630155" cy="446255"/>
          </a:xfrm>
          <a:custGeom>
            <a:avLst/>
            <a:gdLst/>
            <a:ahLst/>
            <a:cxnLst/>
            <a:rect l="l" t="t" r="r" b="b"/>
            <a:pathLst>
              <a:path w="1630155" h="446255">
                <a:moveTo>
                  <a:pt x="0" y="0"/>
                </a:moveTo>
                <a:lnTo>
                  <a:pt x="1630155" y="0"/>
                </a:lnTo>
                <a:lnTo>
                  <a:pt x="1630155" y="446255"/>
                </a:lnTo>
                <a:lnTo>
                  <a:pt x="0" y="44625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rot="1088715">
            <a:off x="3235715" y="6834724"/>
            <a:ext cx="2417418" cy="682921"/>
          </a:xfrm>
          <a:custGeom>
            <a:avLst/>
            <a:gdLst/>
            <a:ahLst/>
            <a:cxnLst/>
            <a:rect l="l" t="t" r="r" b="b"/>
            <a:pathLst>
              <a:path w="2417418" h="682921">
                <a:moveTo>
                  <a:pt x="0" y="0"/>
                </a:moveTo>
                <a:lnTo>
                  <a:pt x="2417418" y="0"/>
                </a:lnTo>
                <a:lnTo>
                  <a:pt x="2417418" y="682920"/>
                </a:lnTo>
                <a:lnTo>
                  <a:pt x="0" y="68292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4" name="Group 14"/>
          <p:cNvGrpSpPr/>
          <p:nvPr/>
        </p:nvGrpSpPr>
        <p:grpSpPr>
          <a:xfrm>
            <a:off x="5699364" y="3475826"/>
            <a:ext cx="3573978" cy="1078257"/>
            <a:chOff x="0" y="0"/>
            <a:chExt cx="1347049" cy="406400"/>
          </a:xfrm>
        </p:grpSpPr>
        <p:sp>
          <p:nvSpPr>
            <p:cNvPr id="15" name="Freeform 15"/>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091E69"/>
            </a:solidFill>
          </p:spPr>
        </p:sp>
        <p:sp>
          <p:nvSpPr>
            <p:cNvPr id="16" name="TextBox 16"/>
            <p:cNvSpPr txBox="1"/>
            <p:nvPr/>
          </p:nvSpPr>
          <p:spPr>
            <a:xfrm>
              <a:off x="0" y="-38100"/>
              <a:ext cx="1347049" cy="444500"/>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Show Latest news</a:t>
              </a:r>
            </a:p>
          </p:txBody>
        </p:sp>
      </p:grpSp>
      <p:grpSp>
        <p:nvGrpSpPr>
          <p:cNvPr id="17" name="Group 17"/>
          <p:cNvGrpSpPr/>
          <p:nvPr/>
        </p:nvGrpSpPr>
        <p:grpSpPr>
          <a:xfrm>
            <a:off x="5570022" y="5153863"/>
            <a:ext cx="3573978" cy="1078257"/>
            <a:chOff x="0" y="0"/>
            <a:chExt cx="1347049" cy="406400"/>
          </a:xfrm>
        </p:grpSpPr>
        <p:sp>
          <p:nvSpPr>
            <p:cNvPr id="18" name="Freeform 18"/>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3326B"/>
            </a:solidFill>
          </p:spPr>
        </p:sp>
        <p:sp>
          <p:nvSpPr>
            <p:cNvPr id="19" name="TextBox 19"/>
            <p:cNvSpPr txBox="1"/>
            <p:nvPr/>
          </p:nvSpPr>
          <p:spPr>
            <a:xfrm>
              <a:off x="0" y="-47625"/>
              <a:ext cx="1347049" cy="454025"/>
            </a:xfrm>
            <a:prstGeom prst="rect">
              <a:avLst/>
            </a:prstGeom>
          </p:spPr>
          <p:txBody>
            <a:bodyPr lIns="50800" tIns="50800" rIns="50800" bIns="50800" rtlCol="0" anchor="ctr"/>
            <a:lstStyle/>
            <a:p>
              <a:pPr algn="ctr">
                <a:lnSpc>
                  <a:spcPts val="3492"/>
                </a:lnSpc>
              </a:pPr>
              <a:r>
                <a:rPr lang="en-US" sz="2494" spc="24">
                  <a:solidFill>
                    <a:srgbClr val="FFFFFF"/>
                  </a:solidFill>
                  <a:latin typeface="Canva Sans"/>
                  <a:ea typeface="Canva Sans"/>
                  <a:cs typeface="Canva Sans"/>
                  <a:sym typeface="Canva Sans"/>
                </a:rPr>
                <a:t>Show Featured Mark</a:t>
              </a:r>
            </a:p>
            <a:p>
              <a:pPr algn="ctr">
                <a:lnSpc>
                  <a:spcPts val="3492"/>
                </a:lnSpc>
              </a:pPr>
              <a:r>
                <a:rPr lang="en-US" sz="2494" spc="24">
                  <a:solidFill>
                    <a:srgbClr val="FFFFFF"/>
                  </a:solidFill>
                  <a:latin typeface="Canva Sans"/>
                  <a:ea typeface="Canva Sans"/>
                  <a:cs typeface="Canva Sans"/>
                  <a:sym typeface="Canva Sans"/>
                </a:rPr>
                <a:t>Post</a:t>
              </a:r>
            </a:p>
          </p:txBody>
        </p:sp>
      </p:grpSp>
      <p:grpSp>
        <p:nvGrpSpPr>
          <p:cNvPr id="20" name="Group 20"/>
          <p:cNvGrpSpPr/>
          <p:nvPr/>
        </p:nvGrpSpPr>
        <p:grpSpPr>
          <a:xfrm>
            <a:off x="5775923" y="7176184"/>
            <a:ext cx="3573978" cy="889518"/>
            <a:chOff x="0" y="0"/>
            <a:chExt cx="1347049" cy="335263"/>
          </a:xfrm>
        </p:grpSpPr>
        <p:sp>
          <p:nvSpPr>
            <p:cNvPr id="21" name="Freeform 21"/>
            <p:cNvSpPr/>
            <p:nvPr/>
          </p:nvSpPr>
          <p:spPr>
            <a:xfrm>
              <a:off x="0" y="0"/>
              <a:ext cx="1347049" cy="335263"/>
            </a:xfrm>
            <a:custGeom>
              <a:avLst/>
              <a:gdLst/>
              <a:ahLst/>
              <a:cxnLst/>
              <a:rect l="l" t="t" r="r" b="b"/>
              <a:pathLst>
                <a:path w="1347049" h="335263">
                  <a:moveTo>
                    <a:pt x="1143849" y="0"/>
                  </a:moveTo>
                  <a:cubicBezTo>
                    <a:pt x="1256073" y="0"/>
                    <a:pt x="1347049" y="75051"/>
                    <a:pt x="1347049" y="167632"/>
                  </a:cubicBezTo>
                  <a:cubicBezTo>
                    <a:pt x="1347049" y="260212"/>
                    <a:pt x="1256073" y="335263"/>
                    <a:pt x="1143849" y="335263"/>
                  </a:cubicBezTo>
                  <a:lnTo>
                    <a:pt x="203200" y="335263"/>
                  </a:lnTo>
                  <a:cubicBezTo>
                    <a:pt x="90976" y="335263"/>
                    <a:pt x="0" y="260212"/>
                    <a:pt x="0" y="167632"/>
                  </a:cubicBezTo>
                  <a:cubicBezTo>
                    <a:pt x="0" y="75051"/>
                    <a:pt x="90976" y="0"/>
                    <a:pt x="203200" y="0"/>
                  </a:cubicBezTo>
                  <a:close/>
                </a:path>
              </a:pathLst>
            </a:custGeom>
            <a:solidFill>
              <a:srgbClr val="091E69"/>
            </a:solidFill>
          </p:spPr>
        </p:sp>
        <p:sp>
          <p:nvSpPr>
            <p:cNvPr id="22" name="TextBox 22"/>
            <p:cNvSpPr txBox="1"/>
            <p:nvPr/>
          </p:nvSpPr>
          <p:spPr>
            <a:xfrm>
              <a:off x="0" y="-38100"/>
              <a:ext cx="1347049" cy="373363"/>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 Show Recent Post</a:t>
              </a:r>
            </a:p>
          </p:txBody>
        </p:sp>
      </p:grpSp>
      <p:sp>
        <p:nvSpPr>
          <p:cNvPr id="23" name="Freeform 23"/>
          <p:cNvSpPr/>
          <p:nvPr/>
        </p:nvSpPr>
        <p:spPr>
          <a:xfrm rot="680685">
            <a:off x="8947308" y="5663564"/>
            <a:ext cx="2197201" cy="601484"/>
          </a:xfrm>
          <a:custGeom>
            <a:avLst/>
            <a:gdLst/>
            <a:ahLst/>
            <a:cxnLst/>
            <a:rect l="l" t="t" r="r" b="b"/>
            <a:pathLst>
              <a:path w="2197201" h="601484">
                <a:moveTo>
                  <a:pt x="0" y="0"/>
                </a:moveTo>
                <a:lnTo>
                  <a:pt x="2197201" y="0"/>
                </a:lnTo>
                <a:lnTo>
                  <a:pt x="2197201" y="601484"/>
                </a:lnTo>
                <a:lnTo>
                  <a:pt x="0" y="6014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Freeform 24"/>
          <p:cNvSpPr/>
          <p:nvPr/>
        </p:nvSpPr>
        <p:spPr>
          <a:xfrm rot="83826">
            <a:off x="9279322" y="3800883"/>
            <a:ext cx="1875473" cy="513411"/>
          </a:xfrm>
          <a:custGeom>
            <a:avLst/>
            <a:gdLst/>
            <a:ahLst/>
            <a:cxnLst/>
            <a:rect l="l" t="t" r="r" b="b"/>
            <a:pathLst>
              <a:path w="1875473" h="513411">
                <a:moveTo>
                  <a:pt x="0" y="0"/>
                </a:moveTo>
                <a:lnTo>
                  <a:pt x="1875472" y="0"/>
                </a:lnTo>
                <a:lnTo>
                  <a:pt x="1875472" y="513410"/>
                </a:lnTo>
                <a:lnTo>
                  <a:pt x="0" y="51341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5" name="Freeform 25"/>
          <p:cNvSpPr/>
          <p:nvPr/>
        </p:nvSpPr>
        <p:spPr>
          <a:xfrm rot="1161773">
            <a:off x="9108172" y="7808996"/>
            <a:ext cx="1875473" cy="513411"/>
          </a:xfrm>
          <a:custGeom>
            <a:avLst/>
            <a:gdLst/>
            <a:ahLst/>
            <a:cxnLst/>
            <a:rect l="l" t="t" r="r" b="b"/>
            <a:pathLst>
              <a:path w="1875473" h="513411">
                <a:moveTo>
                  <a:pt x="0" y="0"/>
                </a:moveTo>
                <a:lnTo>
                  <a:pt x="1875473" y="0"/>
                </a:lnTo>
                <a:lnTo>
                  <a:pt x="1875473" y="513411"/>
                </a:lnTo>
                <a:lnTo>
                  <a:pt x="0" y="51341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6" name="Freeform 26"/>
          <p:cNvSpPr/>
          <p:nvPr/>
        </p:nvSpPr>
        <p:spPr>
          <a:xfrm>
            <a:off x="11458122" y="2998393"/>
            <a:ext cx="5297486" cy="1748170"/>
          </a:xfrm>
          <a:custGeom>
            <a:avLst/>
            <a:gdLst/>
            <a:ahLst/>
            <a:cxnLst/>
            <a:rect l="l" t="t" r="r" b="b"/>
            <a:pathLst>
              <a:path w="5297486" h="1748170">
                <a:moveTo>
                  <a:pt x="0" y="0"/>
                </a:moveTo>
                <a:lnTo>
                  <a:pt x="5297486" y="0"/>
                </a:lnTo>
                <a:lnTo>
                  <a:pt x="5297486" y="1748170"/>
                </a:lnTo>
                <a:lnTo>
                  <a:pt x="0" y="1748170"/>
                </a:lnTo>
                <a:lnTo>
                  <a:pt x="0" y="0"/>
                </a:lnTo>
                <a:close/>
              </a:path>
            </a:pathLst>
          </a:custGeom>
          <a:blipFill>
            <a:blip r:embed="rId12"/>
            <a:stretch>
              <a:fillRect/>
            </a:stretch>
          </a:blipFill>
        </p:spPr>
      </p:sp>
      <p:sp>
        <p:nvSpPr>
          <p:cNvPr id="27" name="Freeform 27"/>
          <p:cNvSpPr/>
          <p:nvPr/>
        </p:nvSpPr>
        <p:spPr>
          <a:xfrm>
            <a:off x="11772754" y="4871141"/>
            <a:ext cx="4268632" cy="2528538"/>
          </a:xfrm>
          <a:custGeom>
            <a:avLst/>
            <a:gdLst/>
            <a:ahLst/>
            <a:cxnLst/>
            <a:rect l="l" t="t" r="r" b="b"/>
            <a:pathLst>
              <a:path w="4268632" h="2528538">
                <a:moveTo>
                  <a:pt x="0" y="0"/>
                </a:moveTo>
                <a:lnTo>
                  <a:pt x="4268632" y="0"/>
                </a:lnTo>
                <a:lnTo>
                  <a:pt x="4268632" y="2528538"/>
                </a:lnTo>
                <a:lnTo>
                  <a:pt x="0" y="2528538"/>
                </a:lnTo>
                <a:lnTo>
                  <a:pt x="0" y="0"/>
                </a:lnTo>
                <a:close/>
              </a:path>
            </a:pathLst>
          </a:custGeom>
          <a:blipFill>
            <a:blip r:embed="rId13"/>
            <a:stretch>
              <a:fillRect r="-460" b="-17589"/>
            </a:stretch>
          </a:blipFill>
        </p:spPr>
      </p:sp>
      <p:sp>
        <p:nvSpPr>
          <p:cNvPr id="28" name="Freeform 28"/>
          <p:cNvSpPr/>
          <p:nvPr/>
        </p:nvSpPr>
        <p:spPr>
          <a:xfrm>
            <a:off x="11772754" y="7733054"/>
            <a:ext cx="4268632" cy="1955051"/>
          </a:xfrm>
          <a:custGeom>
            <a:avLst/>
            <a:gdLst/>
            <a:ahLst/>
            <a:cxnLst/>
            <a:rect l="l" t="t" r="r" b="b"/>
            <a:pathLst>
              <a:path w="4268632" h="1955051">
                <a:moveTo>
                  <a:pt x="0" y="0"/>
                </a:moveTo>
                <a:lnTo>
                  <a:pt x="4268632" y="0"/>
                </a:lnTo>
                <a:lnTo>
                  <a:pt x="4268632" y="1955051"/>
                </a:lnTo>
                <a:lnTo>
                  <a:pt x="0" y="1955051"/>
                </a:lnTo>
                <a:lnTo>
                  <a:pt x="0" y="0"/>
                </a:lnTo>
                <a:close/>
              </a:path>
            </a:pathLst>
          </a:custGeom>
          <a:blipFill>
            <a:blip r:embed="rId14"/>
            <a:stretch>
              <a:fillRect b="-53655"/>
            </a:stretch>
          </a:blipFill>
        </p:spPr>
      </p:sp>
      <p:sp>
        <p:nvSpPr>
          <p:cNvPr id="29" name="TextBox 29"/>
          <p:cNvSpPr txBox="1"/>
          <p:nvPr/>
        </p:nvSpPr>
        <p:spPr>
          <a:xfrm>
            <a:off x="8827907" y="977147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1166352" y="2585930"/>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703002" y="756771"/>
            <a:ext cx="15293797" cy="3258183"/>
          </a:xfrm>
          <a:prstGeom prst="rect">
            <a:avLst/>
          </a:prstGeom>
        </p:spPr>
        <p:txBody>
          <a:bodyPr lIns="0" tIns="0" rIns="0" bIns="0" rtlCol="0" anchor="t">
            <a:spAutoFit/>
          </a:bodyPr>
          <a:lstStyle/>
          <a:p>
            <a:pPr algn="l">
              <a:lnSpc>
                <a:spcPts val="13439"/>
              </a:lnSpc>
            </a:pPr>
            <a:r>
              <a:rPr lang="en-US" sz="9600" spc="-739">
                <a:solidFill>
                  <a:srgbClr val="000000"/>
                </a:solidFill>
                <a:latin typeface="DM Sans"/>
                <a:ea typeface="DM Sans"/>
                <a:cs typeface="DM Sans"/>
                <a:sym typeface="DM Sans"/>
              </a:rPr>
              <a:t>User InterFace</a:t>
            </a:r>
          </a:p>
          <a:p>
            <a:pPr algn="l">
              <a:lnSpc>
                <a:spcPts val="12740"/>
              </a:lnSpc>
              <a:spcBef>
                <a:spcPct val="0"/>
              </a:spcBef>
            </a:pPr>
            <a:endParaRPr lang="en-US" sz="9600" spc="-739">
              <a:solidFill>
                <a:srgbClr val="000000"/>
              </a:solidFill>
              <a:latin typeface="DM Sans"/>
              <a:ea typeface="DM Sans"/>
              <a:cs typeface="DM Sans"/>
              <a:sym typeface="DM Sans"/>
            </a:endParaRPr>
          </a:p>
        </p:txBody>
      </p:sp>
      <p:sp>
        <p:nvSpPr>
          <p:cNvPr id="6" name="Freeform 6"/>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931048" y="4801608"/>
            <a:ext cx="2598071" cy="25980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1E69"/>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4332"/>
                </a:lnSpc>
              </a:pPr>
              <a:r>
                <a:rPr lang="en-US" sz="3094" spc="30">
                  <a:solidFill>
                    <a:srgbClr val="FFFFFF"/>
                  </a:solidFill>
                  <a:latin typeface="Canva Sans"/>
                  <a:ea typeface="Canva Sans"/>
                  <a:cs typeface="Canva Sans"/>
                  <a:sym typeface="Canva Sans"/>
                </a:rPr>
                <a:t>Structure</a:t>
              </a:r>
            </a:p>
          </p:txBody>
        </p:sp>
      </p:grpSp>
      <p:sp>
        <p:nvSpPr>
          <p:cNvPr id="11" name="Freeform 11"/>
          <p:cNvSpPr/>
          <p:nvPr/>
        </p:nvSpPr>
        <p:spPr>
          <a:xfrm rot="9706662" flipH="1">
            <a:off x="2604604" y="4220944"/>
            <a:ext cx="2334491" cy="659494"/>
          </a:xfrm>
          <a:custGeom>
            <a:avLst/>
            <a:gdLst/>
            <a:ahLst/>
            <a:cxnLst/>
            <a:rect l="l" t="t" r="r" b="b"/>
            <a:pathLst>
              <a:path w="2334491" h="659494">
                <a:moveTo>
                  <a:pt x="2334491" y="0"/>
                </a:moveTo>
                <a:lnTo>
                  <a:pt x="0" y="0"/>
                </a:lnTo>
                <a:lnTo>
                  <a:pt x="0" y="659494"/>
                </a:lnTo>
                <a:lnTo>
                  <a:pt x="2334491" y="659494"/>
                </a:lnTo>
                <a:lnTo>
                  <a:pt x="233449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243231">
            <a:off x="3542854" y="5604445"/>
            <a:ext cx="1630155" cy="446255"/>
          </a:xfrm>
          <a:custGeom>
            <a:avLst/>
            <a:gdLst/>
            <a:ahLst/>
            <a:cxnLst/>
            <a:rect l="l" t="t" r="r" b="b"/>
            <a:pathLst>
              <a:path w="1630155" h="446255">
                <a:moveTo>
                  <a:pt x="0" y="0"/>
                </a:moveTo>
                <a:lnTo>
                  <a:pt x="1630155" y="0"/>
                </a:lnTo>
                <a:lnTo>
                  <a:pt x="1630155" y="446255"/>
                </a:lnTo>
                <a:lnTo>
                  <a:pt x="0" y="44625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rot="1088715">
            <a:off x="3235715" y="6834724"/>
            <a:ext cx="2417418" cy="682921"/>
          </a:xfrm>
          <a:custGeom>
            <a:avLst/>
            <a:gdLst/>
            <a:ahLst/>
            <a:cxnLst/>
            <a:rect l="l" t="t" r="r" b="b"/>
            <a:pathLst>
              <a:path w="2417418" h="682921">
                <a:moveTo>
                  <a:pt x="0" y="0"/>
                </a:moveTo>
                <a:lnTo>
                  <a:pt x="2417418" y="0"/>
                </a:lnTo>
                <a:lnTo>
                  <a:pt x="2417418" y="682920"/>
                </a:lnTo>
                <a:lnTo>
                  <a:pt x="0" y="68292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4" name="Group 14"/>
          <p:cNvGrpSpPr/>
          <p:nvPr/>
        </p:nvGrpSpPr>
        <p:grpSpPr>
          <a:xfrm>
            <a:off x="5699364" y="3475826"/>
            <a:ext cx="3573978" cy="1078257"/>
            <a:chOff x="0" y="0"/>
            <a:chExt cx="1347049" cy="406400"/>
          </a:xfrm>
        </p:grpSpPr>
        <p:sp>
          <p:nvSpPr>
            <p:cNvPr id="15" name="Freeform 15"/>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091E69"/>
            </a:solidFill>
          </p:spPr>
        </p:sp>
        <p:sp>
          <p:nvSpPr>
            <p:cNvPr id="16" name="TextBox 16"/>
            <p:cNvSpPr txBox="1"/>
            <p:nvPr/>
          </p:nvSpPr>
          <p:spPr>
            <a:xfrm>
              <a:off x="0" y="-38100"/>
              <a:ext cx="1347049" cy="444500"/>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User Manage Post</a:t>
              </a:r>
            </a:p>
          </p:txBody>
        </p:sp>
      </p:grpSp>
      <p:grpSp>
        <p:nvGrpSpPr>
          <p:cNvPr id="17" name="Group 17"/>
          <p:cNvGrpSpPr/>
          <p:nvPr/>
        </p:nvGrpSpPr>
        <p:grpSpPr>
          <a:xfrm>
            <a:off x="5570022" y="5153863"/>
            <a:ext cx="3573978" cy="1078257"/>
            <a:chOff x="0" y="0"/>
            <a:chExt cx="1347049" cy="406400"/>
          </a:xfrm>
        </p:grpSpPr>
        <p:sp>
          <p:nvSpPr>
            <p:cNvPr id="18" name="Freeform 18"/>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3326B"/>
            </a:solidFill>
          </p:spPr>
        </p:sp>
        <p:sp>
          <p:nvSpPr>
            <p:cNvPr id="19" name="TextBox 19"/>
            <p:cNvSpPr txBox="1"/>
            <p:nvPr/>
          </p:nvSpPr>
          <p:spPr>
            <a:xfrm>
              <a:off x="0" y="-47625"/>
              <a:ext cx="1347049" cy="454025"/>
            </a:xfrm>
            <a:prstGeom prst="rect">
              <a:avLst/>
            </a:prstGeom>
          </p:spPr>
          <p:txBody>
            <a:bodyPr lIns="50800" tIns="50800" rIns="50800" bIns="50800" rtlCol="0" anchor="ctr"/>
            <a:lstStyle/>
            <a:p>
              <a:pPr algn="ctr">
                <a:lnSpc>
                  <a:spcPts val="3492"/>
                </a:lnSpc>
              </a:pPr>
              <a:r>
                <a:rPr lang="en-US" sz="2494" spc="24">
                  <a:solidFill>
                    <a:srgbClr val="FFFFFF"/>
                  </a:solidFill>
                  <a:latin typeface="Canva Sans"/>
                  <a:ea typeface="Canva Sans"/>
                  <a:cs typeface="Canva Sans"/>
                  <a:sym typeface="Canva Sans"/>
                </a:rPr>
                <a:t>Add Post.</a:t>
              </a:r>
            </a:p>
          </p:txBody>
        </p:sp>
      </p:grpSp>
      <p:grpSp>
        <p:nvGrpSpPr>
          <p:cNvPr id="20" name="Group 20"/>
          <p:cNvGrpSpPr/>
          <p:nvPr/>
        </p:nvGrpSpPr>
        <p:grpSpPr>
          <a:xfrm>
            <a:off x="5775923" y="7176184"/>
            <a:ext cx="3573978" cy="963609"/>
            <a:chOff x="0" y="0"/>
            <a:chExt cx="1347049" cy="363189"/>
          </a:xfrm>
        </p:grpSpPr>
        <p:sp>
          <p:nvSpPr>
            <p:cNvPr id="21" name="Freeform 21"/>
            <p:cNvSpPr/>
            <p:nvPr/>
          </p:nvSpPr>
          <p:spPr>
            <a:xfrm>
              <a:off x="0" y="0"/>
              <a:ext cx="1347049" cy="363189"/>
            </a:xfrm>
            <a:custGeom>
              <a:avLst/>
              <a:gdLst/>
              <a:ahLst/>
              <a:cxnLst/>
              <a:rect l="l" t="t" r="r" b="b"/>
              <a:pathLst>
                <a:path w="1347049" h="363189">
                  <a:moveTo>
                    <a:pt x="1143849" y="0"/>
                  </a:moveTo>
                  <a:cubicBezTo>
                    <a:pt x="1256073" y="0"/>
                    <a:pt x="1347049" y="81303"/>
                    <a:pt x="1347049" y="181594"/>
                  </a:cubicBezTo>
                  <a:cubicBezTo>
                    <a:pt x="1347049" y="281886"/>
                    <a:pt x="1256073" y="363189"/>
                    <a:pt x="1143849" y="363189"/>
                  </a:cubicBezTo>
                  <a:lnTo>
                    <a:pt x="203200" y="363189"/>
                  </a:lnTo>
                  <a:cubicBezTo>
                    <a:pt x="90976" y="363189"/>
                    <a:pt x="0" y="281886"/>
                    <a:pt x="0" y="181594"/>
                  </a:cubicBezTo>
                  <a:cubicBezTo>
                    <a:pt x="0" y="81303"/>
                    <a:pt x="90976" y="0"/>
                    <a:pt x="203200" y="0"/>
                  </a:cubicBezTo>
                  <a:close/>
                </a:path>
              </a:pathLst>
            </a:custGeom>
            <a:solidFill>
              <a:srgbClr val="091E69"/>
            </a:solidFill>
          </p:spPr>
        </p:sp>
        <p:sp>
          <p:nvSpPr>
            <p:cNvPr id="22" name="TextBox 22"/>
            <p:cNvSpPr txBox="1"/>
            <p:nvPr/>
          </p:nvSpPr>
          <p:spPr>
            <a:xfrm>
              <a:off x="0" y="-38100"/>
              <a:ext cx="1347049" cy="401289"/>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Another user post showing</a:t>
              </a:r>
            </a:p>
          </p:txBody>
        </p:sp>
      </p:grpSp>
      <p:sp>
        <p:nvSpPr>
          <p:cNvPr id="23" name="Freeform 23"/>
          <p:cNvSpPr/>
          <p:nvPr/>
        </p:nvSpPr>
        <p:spPr>
          <a:xfrm rot="680685">
            <a:off x="8947308" y="5663564"/>
            <a:ext cx="2197201" cy="601484"/>
          </a:xfrm>
          <a:custGeom>
            <a:avLst/>
            <a:gdLst/>
            <a:ahLst/>
            <a:cxnLst/>
            <a:rect l="l" t="t" r="r" b="b"/>
            <a:pathLst>
              <a:path w="2197201" h="601484">
                <a:moveTo>
                  <a:pt x="0" y="0"/>
                </a:moveTo>
                <a:lnTo>
                  <a:pt x="2197201" y="0"/>
                </a:lnTo>
                <a:lnTo>
                  <a:pt x="2197201" y="601484"/>
                </a:lnTo>
                <a:lnTo>
                  <a:pt x="0" y="6014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Freeform 24"/>
          <p:cNvSpPr/>
          <p:nvPr/>
        </p:nvSpPr>
        <p:spPr>
          <a:xfrm rot="83826">
            <a:off x="9279322" y="3800883"/>
            <a:ext cx="1875473" cy="513411"/>
          </a:xfrm>
          <a:custGeom>
            <a:avLst/>
            <a:gdLst/>
            <a:ahLst/>
            <a:cxnLst/>
            <a:rect l="l" t="t" r="r" b="b"/>
            <a:pathLst>
              <a:path w="1875473" h="513411">
                <a:moveTo>
                  <a:pt x="0" y="0"/>
                </a:moveTo>
                <a:lnTo>
                  <a:pt x="1875472" y="0"/>
                </a:lnTo>
                <a:lnTo>
                  <a:pt x="1875472" y="513410"/>
                </a:lnTo>
                <a:lnTo>
                  <a:pt x="0" y="51341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5" name="Freeform 25"/>
          <p:cNvSpPr/>
          <p:nvPr/>
        </p:nvSpPr>
        <p:spPr>
          <a:xfrm rot="1161773">
            <a:off x="9108172" y="7808996"/>
            <a:ext cx="1875473" cy="513411"/>
          </a:xfrm>
          <a:custGeom>
            <a:avLst/>
            <a:gdLst/>
            <a:ahLst/>
            <a:cxnLst/>
            <a:rect l="l" t="t" r="r" b="b"/>
            <a:pathLst>
              <a:path w="1875473" h="513411">
                <a:moveTo>
                  <a:pt x="0" y="0"/>
                </a:moveTo>
                <a:lnTo>
                  <a:pt x="1875473" y="0"/>
                </a:lnTo>
                <a:lnTo>
                  <a:pt x="1875473" y="513411"/>
                </a:lnTo>
                <a:lnTo>
                  <a:pt x="0" y="51341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6" name="Freeform 26"/>
          <p:cNvSpPr/>
          <p:nvPr/>
        </p:nvSpPr>
        <p:spPr>
          <a:xfrm>
            <a:off x="11563204" y="2890040"/>
            <a:ext cx="4639442" cy="2563292"/>
          </a:xfrm>
          <a:custGeom>
            <a:avLst/>
            <a:gdLst/>
            <a:ahLst/>
            <a:cxnLst/>
            <a:rect l="l" t="t" r="r" b="b"/>
            <a:pathLst>
              <a:path w="4639442" h="2563292">
                <a:moveTo>
                  <a:pt x="0" y="0"/>
                </a:moveTo>
                <a:lnTo>
                  <a:pt x="4639442" y="0"/>
                </a:lnTo>
                <a:lnTo>
                  <a:pt x="4639442" y="2563292"/>
                </a:lnTo>
                <a:lnTo>
                  <a:pt x="0" y="2563292"/>
                </a:lnTo>
                <a:lnTo>
                  <a:pt x="0" y="0"/>
                </a:lnTo>
                <a:close/>
              </a:path>
            </a:pathLst>
          </a:custGeom>
          <a:blipFill>
            <a:blip r:embed="rId12"/>
            <a:stretch>
              <a:fillRect/>
            </a:stretch>
          </a:blipFill>
        </p:spPr>
      </p:sp>
      <p:sp>
        <p:nvSpPr>
          <p:cNvPr id="27" name="Freeform 27"/>
          <p:cNvSpPr/>
          <p:nvPr/>
        </p:nvSpPr>
        <p:spPr>
          <a:xfrm>
            <a:off x="11563204" y="5559250"/>
            <a:ext cx="4639442" cy="2505299"/>
          </a:xfrm>
          <a:custGeom>
            <a:avLst/>
            <a:gdLst/>
            <a:ahLst/>
            <a:cxnLst/>
            <a:rect l="l" t="t" r="r" b="b"/>
            <a:pathLst>
              <a:path w="4639442" h="2505299">
                <a:moveTo>
                  <a:pt x="0" y="0"/>
                </a:moveTo>
                <a:lnTo>
                  <a:pt x="4639442" y="0"/>
                </a:lnTo>
                <a:lnTo>
                  <a:pt x="4639442" y="2505298"/>
                </a:lnTo>
                <a:lnTo>
                  <a:pt x="0" y="2505298"/>
                </a:lnTo>
                <a:lnTo>
                  <a:pt x="0" y="0"/>
                </a:lnTo>
                <a:close/>
              </a:path>
            </a:pathLst>
          </a:custGeom>
          <a:blipFill>
            <a:blip r:embed="rId13"/>
            <a:stretch>
              <a:fillRect/>
            </a:stretch>
          </a:blipFill>
        </p:spPr>
      </p:sp>
      <p:sp>
        <p:nvSpPr>
          <p:cNvPr id="28" name="Freeform 28"/>
          <p:cNvSpPr/>
          <p:nvPr/>
        </p:nvSpPr>
        <p:spPr>
          <a:xfrm>
            <a:off x="11563204" y="8283623"/>
            <a:ext cx="4639442" cy="1911475"/>
          </a:xfrm>
          <a:custGeom>
            <a:avLst/>
            <a:gdLst/>
            <a:ahLst/>
            <a:cxnLst/>
            <a:rect l="l" t="t" r="r" b="b"/>
            <a:pathLst>
              <a:path w="4639442" h="1911475">
                <a:moveTo>
                  <a:pt x="0" y="0"/>
                </a:moveTo>
                <a:lnTo>
                  <a:pt x="4639442" y="0"/>
                </a:lnTo>
                <a:lnTo>
                  <a:pt x="4639442" y="1911476"/>
                </a:lnTo>
                <a:lnTo>
                  <a:pt x="0" y="1911476"/>
                </a:lnTo>
                <a:lnTo>
                  <a:pt x="0" y="0"/>
                </a:lnTo>
                <a:close/>
              </a:path>
            </a:pathLst>
          </a:custGeom>
          <a:blipFill>
            <a:blip r:embed="rId14"/>
            <a:stretch>
              <a:fillRect/>
            </a:stretch>
          </a:blipFill>
        </p:spPr>
      </p:sp>
      <p:sp>
        <p:nvSpPr>
          <p:cNvPr id="29" name="TextBox 29"/>
          <p:cNvSpPr txBox="1"/>
          <p:nvPr/>
        </p:nvSpPr>
        <p:spPr>
          <a:xfrm>
            <a:off x="9081343" y="971416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822799" y="2663065"/>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324483" y="1037128"/>
            <a:ext cx="15293797" cy="2726044"/>
          </a:xfrm>
          <a:prstGeom prst="rect">
            <a:avLst/>
          </a:prstGeom>
        </p:spPr>
        <p:txBody>
          <a:bodyPr lIns="0" tIns="0" rIns="0" bIns="0" rtlCol="0" anchor="t">
            <a:spAutoFit/>
          </a:bodyPr>
          <a:lstStyle/>
          <a:p>
            <a:pPr algn="l">
              <a:lnSpc>
                <a:spcPts val="11340"/>
              </a:lnSpc>
            </a:pPr>
            <a:r>
              <a:rPr lang="en-US" sz="8100" spc="-623">
                <a:solidFill>
                  <a:srgbClr val="000000"/>
                </a:solidFill>
                <a:latin typeface="DM Sans"/>
                <a:ea typeface="DM Sans"/>
                <a:cs typeface="DM Sans"/>
                <a:sym typeface="DM Sans"/>
              </a:rPr>
              <a:t>FUTURE WORK AND LIMITATIONS</a:t>
            </a:r>
          </a:p>
          <a:p>
            <a:pPr algn="l">
              <a:lnSpc>
                <a:spcPts val="10500"/>
              </a:lnSpc>
              <a:spcBef>
                <a:spcPct val="0"/>
              </a:spcBef>
            </a:pPr>
            <a:r>
              <a:rPr lang="en-US" sz="7500" spc="-577">
                <a:solidFill>
                  <a:srgbClr val="000000"/>
                </a:solidFill>
                <a:latin typeface="DM Sans"/>
                <a:ea typeface="DM Sans"/>
                <a:cs typeface="DM Sans"/>
                <a:sym typeface="DM Sans"/>
              </a:rPr>
              <a:t> </a:t>
            </a:r>
          </a:p>
        </p:txBody>
      </p:sp>
      <p:sp>
        <p:nvSpPr>
          <p:cNvPr id="6" name="TextBox 6"/>
          <p:cNvSpPr txBox="1"/>
          <p:nvPr/>
        </p:nvSpPr>
        <p:spPr>
          <a:xfrm>
            <a:off x="3941593" y="4041140"/>
            <a:ext cx="5318846" cy="559435"/>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Enhanced User Interaction</a:t>
            </a:r>
          </a:p>
        </p:txBody>
      </p:sp>
      <p:sp>
        <p:nvSpPr>
          <p:cNvPr id="7" name="Freeform 7"/>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rot="-2700000">
            <a:off x="3069532" y="4257580"/>
            <a:ext cx="317690" cy="317690"/>
            <a:chOff x="0" y="0"/>
            <a:chExt cx="83671" cy="83671"/>
          </a:xfrm>
        </p:grpSpPr>
        <p:sp>
          <p:nvSpPr>
            <p:cNvPr id="10" name="Freeform 10"/>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1" name="TextBox 11"/>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rot="-2700000">
            <a:off x="3069532" y="5410372"/>
            <a:ext cx="317690" cy="317690"/>
            <a:chOff x="0" y="0"/>
            <a:chExt cx="83671" cy="83671"/>
          </a:xfrm>
        </p:grpSpPr>
        <p:sp>
          <p:nvSpPr>
            <p:cNvPr id="13" name="Freeform 13"/>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4" name="TextBox 14"/>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3941593" y="5234422"/>
            <a:ext cx="5318846" cy="559435"/>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Performance Optimization</a:t>
            </a:r>
          </a:p>
        </p:txBody>
      </p:sp>
      <p:grpSp>
        <p:nvGrpSpPr>
          <p:cNvPr id="16" name="Group 16"/>
          <p:cNvGrpSpPr/>
          <p:nvPr/>
        </p:nvGrpSpPr>
        <p:grpSpPr>
          <a:xfrm rot="-2700000">
            <a:off x="3069532" y="6564503"/>
            <a:ext cx="317690" cy="317690"/>
            <a:chOff x="0" y="0"/>
            <a:chExt cx="83671" cy="83671"/>
          </a:xfrm>
        </p:grpSpPr>
        <p:sp>
          <p:nvSpPr>
            <p:cNvPr id="17" name="Freeform 17"/>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18" name="TextBox 18"/>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19" name="TextBox 19"/>
          <p:cNvSpPr txBox="1"/>
          <p:nvPr/>
        </p:nvSpPr>
        <p:spPr>
          <a:xfrm>
            <a:off x="3941593" y="6388553"/>
            <a:ext cx="4168658" cy="559435"/>
          </a:xfrm>
          <a:prstGeom prst="rect">
            <a:avLst/>
          </a:prstGeom>
        </p:spPr>
        <p:txBody>
          <a:bodyPr lIns="0" tIns="0" rIns="0" bIns="0" rtlCol="0" anchor="t">
            <a:spAutoFit/>
          </a:bodyPr>
          <a:lstStyle/>
          <a:p>
            <a:pPr algn="l">
              <a:lnSpc>
                <a:spcPts val="4339"/>
              </a:lnSpc>
              <a:spcBef>
                <a:spcPct val="0"/>
              </a:spcBef>
            </a:pPr>
            <a:r>
              <a:rPr lang="en-US" sz="3099" b="1">
                <a:solidFill>
                  <a:srgbClr val="000000"/>
                </a:solidFill>
                <a:latin typeface="Helvetica World Bold"/>
                <a:ea typeface="Helvetica World Bold"/>
                <a:cs typeface="Helvetica World Bold"/>
                <a:sym typeface="Helvetica World Bold"/>
              </a:rPr>
              <a:t>Improved Security</a:t>
            </a:r>
          </a:p>
        </p:txBody>
      </p:sp>
      <p:grpSp>
        <p:nvGrpSpPr>
          <p:cNvPr id="20" name="Group 20"/>
          <p:cNvGrpSpPr/>
          <p:nvPr/>
        </p:nvGrpSpPr>
        <p:grpSpPr>
          <a:xfrm rot="-2700000">
            <a:off x="3069532" y="7718634"/>
            <a:ext cx="317690" cy="317690"/>
            <a:chOff x="0" y="0"/>
            <a:chExt cx="83671" cy="83671"/>
          </a:xfrm>
        </p:grpSpPr>
        <p:sp>
          <p:nvSpPr>
            <p:cNvPr id="21" name="Freeform 21"/>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22" name="TextBox 22"/>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23" name="TextBox 23"/>
          <p:cNvSpPr txBox="1"/>
          <p:nvPr/>
        </p:nvSpPr>
        <p:spPr>
          <a:xfrm>
            <a:off x="3941593" y="7538539"/>
            <a:ext cx="4807139" cy="543975"/>
          </a:xfrm>
          <a:prstGeom prst="rect">
            <a:avLst/>
          </a:prstGeom>
        </p:spPr>
        <p:txBody>
          <a:bodyPr lIns="0" tIns="0" rIns="0" bIns="0" rtlCol="0" anchor="t">
            <a:spAutoFit/>
          </a:bodyPr>
          <a:lstStyle/>
          <a:p>
            <a:pPr algn="l">
              <a:lnSpc>
                <a:spcPts val="4206"/>
              </a:lnSpc>
              <a:spcBef>
                <a:spcPct val="0"/>
              </a:spcBef>
            </a:pPr>
            <a:r>
              <a:rPr lang="en-US" sz="3004" b="1">
                <a:solidFill>
                  <a:srgbClr val="000000"/>
                </a:solidFill>
                <a:latin typeface="Helvetica World Bold"/>
                <a:ea typeface="Helvetica World Bold"/>
                <a:cs typeface="Helvetica World Bold"/>
                <a:sym typeface="Helvetica World Bold"/>
              </a:rPr>
              <a:t>Mobile-Friendly Design</a:t>
            </a:r>
          </a:p>
        </p:txBody>
      </p:sp>
      <p:grpSp>
        <p:nvGrpSpPr>
          <p:cNvPr id="24" name="Group 24"/>
          <p:cNvGrpSpPr/>
          <p:nvPr/>
        </p:nvGrpSpPr>
        <p:grpSpPr>
          <a:xfrm rot="-2700000">
            <a:off x="3069532" y="8874815"/>
            <a:ext cx="317690" cy="317690"/>
            <a:chOff x="0" y="0"/>
            <a:chExt cx="83671" cy="83671"/>
          </a:xfrm>
        </p:grpSpPr>
        <p:sp>
          <p:nvSpPr>
            <p:cNvPr id="25" name="Freeform 25"/>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26" name="TextBox 26"/>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27" name="TextBox 27"/>
          <p:cNvSpPr txBox="1"/>
          <p:nvPr/>
        </p:nvSpPr>
        <p:spPr>
          <a:xfrm>
            <a:off x="3941593" y="8703978"/>
            <a:ext cx="4040347" cy="543975"/>
          </a:xfrm>
          <a:prstGeom prst="rect">
            <a:avLst/>
          </a:prstGeom>
        </p:spPr>
        <p:txBody>
          <a:bodyPr lIns="0" tIns="0" rIns="0" bIns="0" rtlCol="0" anchor="t">
            <a:spAutoFit/>
          </a:bodyPr>
          <a:lstStyle/>
          <a:p>
            <a:pPr algn="l">
              <a:lnSpc>
                <a:spcPts val="4206"/>
              </a:lnSpc>
              <a:spcBef>
                <a:spcPct val="0"/>
              </a:spcBef>
            </a:pPr>
            <a:r>
              <a:rPr lang="en-US" sz="3004" b="1">
                <a:solidFill>
                  <a:srgbClr val="000000"/>
                </a:solidFill>
                <a:latin typeface="Helvetica World Bold"/>
                <a:ea typeface="Helvetica World Bold"/>
                <a:cs typeface="Helvetica World Bold"/>
                <a:sym typeface="Helvetica World Bold"/>
              </a:rPr>
              <a:t>Analytics Integration</a:t>
            </a:r>
          </a:p>
        </p:txBody>
      </p:sp>
      <p:grpSp>
        <p:nvGrpSpPr>
          <p:cNvPr id="28" name="Group 28"/>
          <p:cNvGrpSpPr/>
          <p:nvPr/>
        </p:nvGrpSpPr>
        <p:grpSpPr>
          <a:xfrm rot="-2700000">
            <a:off x="9870132" y="4257580"/>
            <a:ext cx="317690" cy="317690"/>
            <a:chOff x="0" y="0"/>
            <a:chExt cx="83671" cy="83671"/>
          </a:xfrm>
        </p:grpSpPr>
        <p:sp>
          <p:nvSpPr>
            <p:cNvPr id="29" name="Freeform 29"/>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30" name="TextBox 30"/>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31" name="TextBox 31"/>
          <p:cNvSpPr txBox="1"/>
          <p:nvPr/>
        </p:nvSpPr>
        <p:spPr>
          <a:xfrm>
            <a:off x="10559173" y="4134635"/>
            <a:ext cx="4883819" cy="543975"/>
          </a:xfrm>
          <a:prstGeom prst="rect">
            <a:avLst/>
          </a:prstGeom>
        </p:spPr>
        <p:txBody>
          <a:bodyPr lIns="0" tIns="0" rIns="0" bIns="0" rtlCol="0" anchor="t">
            <a:spAutoFit/>
          </a:bodyPr>
          <a:lstStyle/>
          <a:p>
            <a:pPr algn="l">
              <a:lnSpc>
                <a:spcPts val="4206"/>
              </a:lnSpc>
              <a:spcBef>
                <a:spcPct val="0"/>
              </a:spcBef>
            </a:pPr>
            <a:r>
              <a:rPr lang="en-US" sz="3004" b="1">
                <a:solidFill>
                  <a:srgbClr val="000000"/>
                </a:solidFill>
                <a:latin typeface="Helvetica World Bold"/>
                <a:ea typeface="Helvetica World Bold"/>
                <a:cs typeface="Helvetica World Bold"/>
                <a:sym typeface="Helvetica World Bold"/>
              </a:rPr>
              <a:t>More Content Categories</a:t>
            </a:r>
          </a:p>
        </p:txBody>
      </p:sp>
      <p:grpSp>
        <p:nvGrpSpPr>
          <p:cNvPr id="32" name="Group 32"/>
          <p:cNvGrpSpPr/>
          <p:nvPr/>
        </p:nvGrpSpPr>
        <p:grpSpPr>
          <a:xfrm rot="-2700000">
            <a:off x="9870132" y="5410372"/>
            <a:ext cx="317690" cy="317690"/>
            <a:chOff x="0" y="0"/>
            <a:chExt cx="83671" cy="83671"/>
          </a:xfrm>
        </p:grpSpPr>
        <p:sp>
          <p:nvSpPr>
            <p:cNvPr id="33" name="Freeform 33"/>
            <p:cNvSpPr/>
            <p:nvPr/>
          </p:nvSpPr>
          <p:spPr>
            <a:xfrm>
              <a:off x="0" y="0"/>
              <a:ext cx="83671" cy="83671"/>
            </a:xfrm>
            <a:custGeom>
              <a:avLst/>
              <a:gdLst/>
              <a:ahLst/>
              <a:cxnLst/>
              <a:rect l="l" t="t" r="r" b="b"/>
              <a:pathLst>
                <a:path w="83671" h="83671">
                  <a:moveTo>
                    <a:pt x="0" y="0"/>
                  </a:moveTo>
                  <a:lnTo>
                    <a:pt x="83671" y="0"/>
                  </a:lnTo>
                  <a:lnTo>
                    <a:pt x="83671" y="83671"/>
                  </a:lnTo>
                  <a:lnTo>
                    <a:pt x="0" y="83671"/>
                  </a:lnTo>
                  <a:close/>
                </a:path>
              </a:pathLst>
            </a:custGeom>
            <a:solidFill>
              <a:srgbClr val="004AAD"/>
            </a:solidFill>
          </p:spPr>
        </p:sp>
        <p:sp>
          <p:nvSpPr>
            <p:cNvPr id="34" name="TextBox 34"/>
            <p:cNvSpPr txBox="1"/>
            <p:nvPr/>
          </p:nvSpPr>
          <p:spPr>
            <a:xfrm>
              <a:off x="0" y="-38100"/>
              <a:ext cx="83671" cy="121771"/>
            </a:xfrm>
            <a:prstGeom prst="rect">
              <a:avLst/>
            </a:prstGeom>
          </p:spPr>
          <p:txBody>
            <a:bodyPr lIns="50800" tIns="50800" rIns="50800" bIns="50800" rtlCol="0" anchor="ctr"/>
            <a:lstStyle/>
            <a:p>
              <a:pPr algn="ctr">
                <a:lnSpc>
                  <a:spcPts val="2520"/>
                </a:lnSpc>
              </a:pPr>
              <a:endParaRPr/>
            </a:p>
          </p:txBody>
        </p:sp>
      </p:grpSp>
      <p:sp>
        <p:nvSpPr>
          <p:cNvPr id="35" name="TextBox 35"/>
          <p:cNvSpPr txBox="1"/>
          <p:nvPr/>
        </p:nvSpPr>
        <p:spPr>
          <a:xfrm>
            <a:off x="10739393" y="5230188"/>
            <a:ext cx="4040347" cy="543975"/>
          </a:xfrm>
          <a:prstGeom prst="rect">
            <a:avLst/>
          </a:prstGeom>
        </p:spPr>
        <p:txBody>
          <a:bodyPr lIns="0" tIns="0" rIns="0" bIns="0" rtlCol="0" anchor="t">
            <a:spAutoFit/>
          </a:bodyPr>
          <a:lstStyle/>
          <a:p>
            <a:pPr algn="l">
              <a:lnSpc>
                <a:spcPts val="4206"/>
              </a:lnSpc>
              <a:spcBef>
                <a:spcPct val="0"/>
              </a:spcBef>
            </a:pPr>
            <a:r>
              <a:rPr lang="en-US" sz="3004" b="1">
                <a:solidFill>
                  <a:srgbClr val="000000"/>
                </a:solidFill>
                <a:latin typeface="Helvetica World Bold"/>
                <a:ea typeface="Helvetica World Bold"/>
                <a:cs typeface="Helvetica World Bold"/>
                <a:sym typeface="Helvetica World Bold"/>
              </a:rPr>
              <a:t>SEO and Marketing</a:t>
            </a:r>
          </a:p>
        </p:txBody>
      </p:sp>
      <p:sp>
        <p:nvSpPr>
          <p:cNvPr id="36" name="TextBox 36"/>
          <p:cNvSpPr txBox="1"/>
          <p:nvPr/>
        </p:nvSpPr>
        <p:spPr>
          <a:xfrm>
            <a:off x="9067279" y="978253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799" y="2663065"/>
            <a:ext cx="16642401" cy="82675"/>
            <a:chOff x="0" y="0"/>
            <a:chExt cx="4383184" cy="21774"/>
          </a:xfrm>
        </p:grpSpPr>
        <p:sp>
          <p:nvSpPr>
            <p:cNvPr id="3" name="Freeform 3"/>
            <p:cNvSpPr/>
            <p:nvPr/>
          </p:nvSpPr>
          <p:spPr>
            <a:xfrm>
              <a:off x="0" y="0"/>
              <a:ext cx="4383184" cy="21774"/>
            </a:xfrm>
            <a:custGeom>
              <a:avLst/>
              <a:gdLst/>
              <a:ahLst/>
              <a:cxnLst/>
              <a:rect l="l" t="t" r="r" b="b"/>
              <a:pathLst>
                <a:path w="4383184" h="21774">
                  <a:moveTo>
                    <a:pt x="0" y="0"/>
                  </a:moveTo>
                  <a:lnTo>
                    <a:pt x="4383184" y="0"/>
                  </a:lnTo>
                  <a:lnTo>
                    <a:pt x="4383184" y="21774"/>
                  </a:lnTo>
                  <a:lnTo>
                    <a:pt x="0" y="21774"/>
                  </a:lnTo>
                  <a:close/>
                </a:path>
              </a:pathLst>
            </a:custGeom>
            <a:solidFill>
              <a:srgbClr val="004AAD"/>
            </a:solidFill>
          </p:spPr>
        </p:sp>
        <p:sp>
          <p:nvSpPr>
            <p:cNvPr id="4" name="TextBox 4"/>
            <p:cNvSpPr txBox="1"/>
            <p:nvPr/>
          </p:nvSpPr>
          <p:spPr>
            <a:xfrm>
              <a:off x="0" y="-38100"/>
              <a:ext cx="4383184" cy="5987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1199179" y="1072403"/>
            <a:ext cx="15591720" cy="1285862"/>
          </a:xfrm>
          <a:prstGeom prst="rect">
            <a:avLst/>
          </a:prstGeom>
        </p:spPr>
        <p:txBody>
          <a:bodyPr lIns="0" tIns="0" rIns="0" bIns="0" rtlCol="0" anchor="t">
            <a:spAutoFit/>
          </a:bodyPr>
          <a:lstStyle/>
          <a:p>
            <a:pPr algn="l">
              <a:lnSpc>
                <a:spcPts val="10500"/>
              </a:lnSpc>
              <a:spcBef>
                <a:spcPct val="0"/>
              </a:spcBef>
            </a:pPr>
            <a:r>
              <a:rPr lang="en-US" sz="7500" spc="-577">
                <a:solidFill>
                  <a:srgbClr val="000000"/>
                </a:solidFill>
                <a:latin typeface="DM Sans"/>
                <a:ea typeface="DM Sans"/>
                <a:cs typeface="DM Sans"/>
                <a:sym typeface="DM Sans"/>
              </a:rPr>
              <a:t>CONCLUSION</a:t>
            </a:r>
          </a:p>
        </p:txBody>
      </p:sp>
      <p:sp>
        <p:nvSpPr>
          <p:cNvPr id="6" name="Freeform 6"/>
          <p:cNvSpPr/>
          <p:nvPr/>
        </p:nvSpPr>
        <p:spPr>
          <a:xfrm>
            <a:off x="14905075" y="4949318"/>
            <a:ext cx="5532053" cy="7142741"/>
          </a:xfrm>
          <a:custGeom>
            <a:avLst/>
            <a:gdLst/>
            <a:ahLst/>
            <a:cxnLst/>
            <a:rect l="l" t="t" r="r" b="b"/>
            <a:pathLst>
              <a:path w="5532053" h="7142741">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65495" y="-245059"/>
            <a:ext cx="4909918" cy="2721409"/>
          </a:xfrm>
          <a:custGeom>
            <a:avLst/>
            <a:gdLst/>
            <a:ahLst/>
            <a:cxnLst/>
            <a:rect l="l" t="t" r="r" b="b"/>
            <a:pathLst>
              <a:path w="4909918" h="2721409">
                <a:moveTo>
                  <a:pt x="0" y="0"/>
                </a:moveTo>
                <a:lnTo>
                  <a:pt x="4909919" y="0"/>
                </a:lnTo>
                <a:lnTo>
                  <a:pt x="4909919" y="2721409"/>
                </a:lnTo>
                <a:lnTo>
                  <a:pt x="0" y="27214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337441" y="3446941"/>
            <a:ext cx="15076362" cy="3345494"/>
          </a:xfrm>
          <a:prstGeom prst="rect">
            <a:avLst/>
          </a:prstGeom>
        </p:spPr>
        <p:txBody>
          <a:bodyPr lIns="0" tIns="0" rIns="0" bIns="0" rtlCol="0" anchor="t">
            <a:spAutoFit/>
          </a:bodyPr>
          <a:lstStyle/>
          <a:p>
            <a:pPr algn="l">
              <a:lnSpc>
                <a:spcPts val="4077"/>
              </a:lnSpc>
              <a:spcBef>
                <a:spcPct val="0"/>
              </a:spcBef>
            </a:pPr>
            <a:r>
              <a:rPr lang="en-US" sz="2912" b="1">
                <a:solidFill>
                  <a:srgbClr val="000000"/>
                </a:solidFill>
                <a:latin typeface="Helvetica World Bold"/>
                <a:ea typeface="Helvetica World Bold"/>
                <a:cs typeface="Helvetica World Bold"/>
                <a:sym typeface="Helvetica World Bold"/>
              </a:rPr>
              <a:t>The Blog Website project provides a user-friendly platform where users can share their stories, ideas, and knowledge. With features like user registration, categorized content posting, and trending post updates, it supports both content creation and active user engagement. The responsive design and intuitive interface ensure a smooth experience across all devices. This project builds a strong base for developing an interactive online storytelling community.</a:t>
            </a:r>
          </a:p>
        </p:txBody>
      </p:sp>
      <p:sp>
        <p:nvSpPr>
          <p:cNvPr id="9" name="TextBox 9"/>
          <p:cNvSpPr txBox="1"/>
          <p:nvPr/>
        </p:nvSpPr>
        <p:spPr>
          <a:xfrm>
            <a:off x="9062368" y="977147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379</Words>
  <Application>Microsoft Office PowerPoint</Application>
  <PresentationFormat>Custom</PresentationFormat>
  <Paragraphs>71</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Helvetica World Bold</vt:lpstr>
      <vt:lpstr>Arial</vt:lpstr>
      <vt:lpstr>DM Sans</vt:lpstr>
      <vt:lpstr>Canva Sans</vt:lpstr>
      <vt:lpstr>DM Sans Bold</vt:lpstr>
      <vt:lpstr>Calibri</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Website : Online Story Telling Hub</dc:title>
  <cp:lastModifiedBy>WALTON</cp:lastModifiedBy>
  <cp:revision>5</cp:revision>
  <dcterms:created xsi:type="dcterms:W3CDTF">2006-08-16T00:00:00Z</dcterms:created>
  <dcterms:modified xsi:type="dcterms:W3CDTF">2025-05-17T09:14:39Z</dcterms:modified>
  <dc:identifier>DAGnn8IgURw</dc:identifier>
</cp:coreProperties>
</file>